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546" r:id="rId2"/>
    <p:sldId id="658" r:id="rId3"/>
    <p:sldId id="654" r:id="rId4"/>
    <p:sldId id="644" r:id="rId5"/>
    <p:sldId id="642" r:id="rId6"/>
    <p:sldId id="651" r:id="rId7"/>
    <p:sldId id="647" r:id="rId8"/>
    <p:sldId id="665" r:id="rId9"/>
    <p:sldId id="666" r:id="rId10"/>
    <p:sldId id="675" r:id="rId11"/>
    <p:sldId id="369" r:id="rId12"/>
    <p:sldId id="668" r:id="rId13"/>
    <p:sldId id="686" r:id="rId14"/>
    <p:sldId id="386" r:id="rId15"/>
    <p:sldId id="384" r:id="rId16"/>
    <p:sldId id="687" r:id="rId17"/>
    <p:sldId id="690" r:id="rId18"/>
    <p:sldId id="689" r:id="rId19"/>
    <p:sldId id="669" r:id="rId20"/>
    <p:sldId id="672" r:id="rId21"/>
    <p:sldId id="671" r:id="rId22"/>
    <p:sldId id="449" r:id="rId23"/>
    <p:sldId id="659" r:id="rId24"/>
    <p:sldId id="661" r:id="rId25"/>
    <p:sldId id="388" r:id="rId26"/>
    <p:sldId id="673" r:id="rId27"/>
    <p:sldId id="402" r:id="rId28"/>
    <p:sldId id="688" r:id="rId29"/>
    <p:sldId id="403" r:id="rId30"/>
    <p:sldId id="404" r:id="rId31"/>
    <p:sldId id="405" r:id="rId32"/>
    <p:sldId id="406" r:id="rId33"/>
    <p:sldId id="691" r:id="rId34"/>
    <p:sldId id="407" r:id="rId35"/>
    <p:sldId id="412" r:id="rId36"/>
    <p:sldId id="413" r:id="rId37"/>
    <p:sldId id="420" r:id="rId38"/>
    <p:sldId id="421" r:id="rId39"/>
    <p:sldId id="68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47"/>
    <p:restoredTop sz="96327"/>
  </p:normalViewPr>
  <p:slideViewPr>
    <p:cSldViewPr snapToGrid="0" snapToObjects="1">
      <p:cViewPr>
        <p:scale>
          <a:sx n="130" d="100"/>
          <a:sy n="130" d="100"/>
        </p:scale>
        <p:origin x="296"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0522FB-6458-CD44-B940-030EF97602C3}" type="datetimeFigureOut">
              <a:rPr lang="en-GB" smtClean="0"/>
              <a:t>22/07/2023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4DCC8E-678C-FA43-A0DD-EB4C700E88C5}" type="slidenum">
              <a:rPr lang="en-GB" smtClean="0"/>
              <a:t>‹#›</a:t>
            </a:fld>
            <a:endParaRPr lang="en-GB"/>
          </a:p>
        </p:txBody>
      </p:sp>
    </p:spTree>
    <p:extLst>
      <p:ext uri="{BB962C8B-B14F-4D97-AF65-F5344CB8AC3E}">
        <p14:creationId xmlns:p14="http://schemas.microsoft.com/office/powerpoint/2010/main" val="3827937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talk  about some recent published work, and then go off </a:t>
            </a:r>
            <a:r>
              <a:rPr lang="en-US" dirty="0" err="1"/>
              <a:t>piste</a:t>
            </a:r>
            <a:r>
              <a:rPr lang="en-US" dirty="0"/>
              <a:t> and talk about some unpublished work  about control in navigation.</a:t>
            </a:r>
          </a:p>
          <a:p>
            <a:endParaRPr lang="en-US" dirty="0"/>
          </a:p>
          <a:p>
            <a:endParaRPr lang="en-US" dirty="0"/>
          </a:p>
        </p:txBody>
      </p:sp>
      <p:sp>
        <p:nvSpPr>
          <p:cNvPr id="4" name="Slide Number Placeholder 3"/>
          <p:cNvSpPr>
            <a:spLocks noGrp="1"/>
          </p:cNvSpPr>
          <p:nvPr>
            <p:ph type="sldNum" sz="quarter" idx="10"/>
          </p:nvPr>
        </p:nvSpPr>
        <p:spPr/>
        <p:txBody>
          <a:bodyPr/>
          <a:lstStyle/>
          <a:p>
            <a:fld id="{B8428316-86E4-0248-838B-5275ACAB1797}" type="slidenum">
              <a:t>1</a:t>
            </a:fld>
            <a:endParaRPr lang="en-US"/>
          </a:p>
        </p:txBody>
      </p:sp>
    </p:spTree>
    <p:extLst>
      <p:ext uri="{BB962C8B-B14F-4D97-AF65-F5344CB8AC3E}">
        <p14:creationId xmlns:p14="http://schemas.microsoft.com/office/powerpoint/2010/main" val="65708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90F809-ECD4-B34C-9734-7BCF84FCA4FC}" type="slidenum">
              <a:rPr lang="en-GB" smtClean="0"/>
              <a:t>10</a:t>
            </a:fld>
            <a:endParaRPr lang="en-GB"/>
          </a:p>
        </p:txBody>
      </p:sp>
    </p:spTree>
    <p:extLst>
      <p:ext uri="{BB962C8B-B14F-4D97-AF65-F5344CB8AC3E}">
        <p14:creationId xmlns:p14="http://schemas.microsoft.com/office/powerpoint/2010/main" val="3138788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11</a:t>
            </a:fld>
            <a:endParaRPr lang="en-US"/>
          </a:p>
        </p:txBody>
      </p:sp>
    </p:spTree>
    <p:extLst>
      <p:ext uri="{BB962C8B-B14F-4D97-AF65-F5344CB8AC3E}">
        <p14:creationId xmlns:p14="http://schemas.microsoft.com/office/powerpoint/2010/main" val="1786120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12</a:t>
            </a:fld>
            <a:endParaRPr lang="en-US"/>
          </a:p>
        </p:txBody>
      </p:sp>
    </p:spTree>
    <p:extLst>
      <p:ext uri="{BB962C8B-B14F-4D97-AF65-F5344CB8AC3E}">
        <p14:creationId xmlns:p14="http://schemas.microsoft.com/office/powerpoint/2010/main" val="3935980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13</a:t>
            </a:fld>
            <a:endParaRPr lang="en-US"/>
          </a:p>
        </p:txBody>
      </p:sp>
    </p:spTree>
    <p:extLst>
      <p:ext uri="{BB962C8B-B14F-4D97-AF65-F5344CB8AC3E}">
        <p14:creationId xmlns:p14="http://schemas.microsoft.com/office/powerpoint/2010/main" val="1479044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14</a:t>
            </a:fld>
            <a:endParaRPr lang="en-US"/>
          </a:p>
        </p:txBody>
      </p:sp>
    </p:spTree>
    <p:extLst>
      <p:ext uri="{BB962C8B-B14F-4D97-AF65-F5344CB8AC3E}">
        <p14:creationId xmlns:p14="http://schemas.microsoft.com/office/powerpoint/2010/main" val="3301099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15</a:t>
            </a:fld>
            <a:endParaRPr lang="en-US"/>
          </a:p>
        </p:txBody>
      </p:sp>
    </p:spTree>
    <p:extLst>
      <p:ext uri="{BB962C8B-B14F-4D97-AF65-F5344CB8AC3E}">
        <p14:creationId xmlns:p14="http://schemas.microsoft.com/office/powerpoint/2010/main" val="671903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16</a:t>
            </a:fld>
            <a:endParaRPr lang="en-US"/>
          </a:p>
        </p:txBody>
      </p:sp>
    </p:spTree>
    <p:extLst>
      <p:ext uri="{BB962C8B-B14F-4D97-AF65-F5344CB8AC3E}">
        <p14:creationId xmlns:p14="http://schemas.microsoft.com/office/powerpoint/2010/main" val="1913366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17</a:t>
            </a:fld>
            <a:endParaRPr lang="en-US"/>
          </a:p>
        </p:txBody>
      </p:sp>
    </p:spTree>
    <p:extLst>
      <p:ext uri="{BB962C8B-B14F-4D97-AF65-F5344CB8AC3E}">
        <p14:creationId xmlns:p14="http://schemas.microsoft.com/office/powerpoint/2010/main" val="1463514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690F809-ECD4-B34C-9734-7BCF84FCA4FC}" type="slidenum">
              <a:rPr lang="en-GB" smtClean="0"/>
              <a:t>18</a:t>
            </a:fld>
            <a:endParaRPr lang="en-GB"/>
          </a:p>
        </p:txBody>
      </p:sp>
    </p:spTree>
    <p:extLst>
      <p:ext uri="{BB962C8B-B14F-4D97-AF65-F5344CB8AC3E}">
        <p14:creationId xmlns:p14="http://schemas.microsoft.com/office/powerpoint/2010/main" val="1309217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19</a:t>
            </a:fld>
            <a:endParaRPr lang="en-US"/>
          </a:p>
        </p:txBody>
      </p:sp>
    </p:spTree>
    <p:extLst>
      <p:ext uri="{BB962C8B-B14F-4D97-AF65-F5344CB8AC3E}">
        <p14:creationId xmlns:p14="http://schemas.microsoft.com/office/powerpoint/2010/main" val="3887099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talk I’m going to describe a systematic investigation of human  transfer. I’m going to show that people can exhibit quite striking zeros-shot compositional generalization. </a:t>
            </a:r>
          </a:p>
          <a:p>
            <a:r>
              <a:rPr lang="en-US" dirty="0"/>
              <a:t>I use the term nontrivial  to describe this generalization. By that I mean that it cannot be chalked up to a demand characteristic of the task and that neural networks do not show this generalization.</a:t>
            </a:r>
            <a:endParaRPr lang="en-US" baseline="0" dirty="0"/>
          </a:p>
          <a:p>
            <a:endParaRPr lang="en-US" dirty="0"/>
          </a:p>
          <a:p>
            <a:r>
              <a:rPr lang="en-US" dirty="0"/>
              <a:t>I’m going to describe two different manipulations of the training curriculum that encourage or discourage generalization.</a:t>
            </a:r>
          </a:p>
          <a:p>
            <a:endParaRPr lang="en-US" dirty="0"/>
          </a:p>
          <a:p>
            <a:r>
              <a:rPr lang="en-US" dirty="0"/>
              <a:t>I’m going to show that a simple computational idea can be incorporated into a neural network to make them transfer like humans in the experimental setting we study</a:t>
            </a:r>
          </a:p>
          <a:p>
            <a:endParaRPr lang="en-US" dirty="0"/>
          </a:p>
          <a:p>
            <a:r>
              <a:rPr lang="en-US" dirty="0"/>
              <a:t>And finally, I’m going to show you something else interesting that humans do.</a:t>
            </a:r>
          </a:p>
        </p:txBody>
      </p:sp>
      <p:sp>
        <p:nvSpPr>
          <p:cNvPr id="4" name="Slide Number Placeholder 3"/>
          <p:cNvSpPr>
            <a:spLocks noGrp="1"/>
          </p:cNvSpPr>
          <p:nvPr>
            <p:ph type="sldNum" sz="quarter" idx="10"/>
          </p:nvPr>
        </p:nvSpPr>
        <p:spPr/>
        <p:txBody>
          <a:bodyPr/>
          <a:lstStyle/>
          <a:p>
            <a:fld id="{08224639-3F12-B443-A1A5-B198490FF203}" type="slidenum">
              <a:t>2</a:t>
            </a:fld>
            <a:endParaRPr lang="en-US"/>
          </a:p>
        </p:txBody>
      </p:sp>
    </p:spTree>
    <p:extLst>
      <p:ext uri="{BB962C8B-B14F-4D97-AF65-F5344CB8AC3E}">
        <p14:creationId xmlns:p14="http://schemas.microsoft.com/office/powerpoint/2010/main" val="1505683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20</a:t>
            </a:fld>
            <a:endParaRPr lang="en-US"/>
          </a:p>
        </p:txBody>
      </p:sp>
    </p:spTree>
    <p:extLst>
      <p:ext uri="{BB962C8B-B14F-4D97-AF65-F5344CB8AC3E}">
        <p14:creationId xmlns:p14="http://schemas.microsoft.com/office/powerpoint/2010/main" val="3879305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21</a:t>
            </a:fld>
            <a:endParaRPr lang="en-US"/>
          </a:p>
        </p:txBody>
      </p:sp>
    </p:spTree>
    <p:extLst>
      <p:ext uri="{BB962C8B-B14F-4D97-AF65-F5344CB8AC3E}">
        <p14:creationId xmlns:p14="http://schemas.microsoft.com/office/powerpoint/2010/main" val="765631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23</a:t>
            </a:fld>
            <a:endParaRPr lang="en-US"/>
          </a:p>
        </p:txBody>
      </p:sp>
    </p:spTree>
    <p:extLst>
      <p:ext uri="{BB962C8B-B14F-4D97-AF65-F5344CB8AC3E}">
        <p14:creationId xmlns:p14="http://schemas.microsoft.com/office/powerpoint/2010/main" val="3176843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24</a:t>
            </a:fld>
            <a:endParaRPr lang="en-US"/>
          </a:p>
        </p:txBody>
      </p:sp>
    </p:spTree>
    <p:extLst>
      <p:ext uri="{BB962C8B-B14F-4D97-AF65-F5344CB8AC3E}">
        <p14:creationId xmlns:p14="http://schemas.microsoft.com/office/powerpoint/2010/main" val="2132028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25</a:t>
            </a:fld>
            <a:endParaRPr lang="en-US"/>
          </a:p>
        </p:txBody>
      </p:sp>
    </p:spTree>
    <p:extLst>
      <p:ext uri="{BB962C8B-B14F-4D97-AF65-F5344CB8AC3E}">
        <p14:creationId xmlns:p14="http://schemas.microsoft.com/office/powerpoint/2010/main" val="116670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26</a:t>
            </a:fld>
            <a:endParaRPr lang="en-US"/>
          </a:p>
        </p:txBody>
      </p:sp>
    </p:spTree>
    <p:extLst>
      <p:ext uri="{BB962C8B-B14F-4D97-AF65-F5344CB8AC3E}">
        <p14:creationId xmlns:p14="http://schemas.microsoft.com/office/powerpoint/2010/main" val="1310914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3E39D5-A47E-7A4D-B399-C5BE059003B7}" type="slidenum">
              <a:t>27</a:t>
            </a:fld>
            <a:endParaRPr lang="en-US"/>
          </a:p>
        </p:txBody>
      </p:sp>
    </p:spTree>
    <p:extLst>
      <p:ext uri="{BB962C8B-B14F-4D97-AF65-F5344CB8AC3E}">
        <p14:creationId xmlns:p14="http://schemas.microsoft.com/office/powerpoint/2010/main" val="3958591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talk I’m going to describe a systematic investigation of human  transfer. I’m going to show that people can exhibit quite striking zeros-shot compositional generalization. </a:t>
            </a:r>
          </a:p>
          <a:p>
            <a:r>
              <a:rPr lang="en-US" dirty="0"/>
              <a:t>I use the term nontrivial  to describe this generalization. By that I mean that it cannot be chalked up to a demand characteristic of the task and that neural networks do not show this generalization.</a:t>
            </a:r>
            <a:endParaRPr lang="en-US" baseline="0" dirty="0"/>
          </a:p>
          <a:p>
            <a:endParaRPr lang="en-US" dirty="0"/>
          </a:p>
          <a:p>
            <a:r>
              <a:rPr lang="en-US" dirty="0"/>
              <a:t>I’m going to describe two different manipulations of the training curriculum that encourage or discourage generalization.</a:t>
            </a:r>
          </a:p>
          <a:p>
            <a:endParaRPr lang="en-US" dirty="0"/>
          </a:p>
          <a:p>
            <a:r>
              <a:rPr lang="en-US" dirty="0"/>
              <a:t>I’m going to show that a simple computational idea can be incorporated into a neural network to make them transfer like humans in the experimental setting we study</a:t>
            </a:r>
          </a:p>
          <a:p>
            <a:endParaRPr lang="en-US" dirty="0"/>
          </a:p>
          <a:p>
            <a:r>
              <a:rPr lang="en-US" dirty="0"/>
              <a:t>And finally, I’m going to show you something else interesting that humans do.</a:t>
            </a:r>
          </a:p>
        </p:txBody>
      </p:sp>
      <p:sp>
        <p:nvSpPr>
          <p:cNvPr id="4" name="Slide Number Placeholder 3"/>
          <p:cNvSpPr>
            <a:spLocks noGrp="1"/>
          </p:cNvSpPr>
          <p:nvPr>
            <p:ph type="sldNum" sz="quarter" idx="10"/>
          </p:nvPr>
        </p:nvSpPr>
        <p:spPr/>
        <p:txBody>
          <a:bodyPr/>
          <a:lstStyle/>
          <a:p>
            <a:fld id="{08224639-3F12-B443-A1A5-B198490FF203}" type="slidenum">
              <a:t>39</a:t>
            </a:fld>
            <a:endParaRPr lang="en-US"/>
          </a:p>
        </p:txBody>
      </p:sp>
    </p:spTree>
    <p:extLst>
      <p:ext uri="{BB962C8B-B14F-4D97-AF65-F5344CB8AC3E}">
        <p14:creationId xmlns:p14="http://schemas.microsoft.com/office/powerpoint/2010/main" val="2729348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talk I’m going to describe a systematic investigation of human  transfer. I’m going to show that people can exhibit quite striking zeros-shot compositional generalization. </a:t>
            </a:r>
          </a:p>
          <a:p>
            <a:r>
              <a:rPr lang="en-US" dirty="0"/>
              <a:t>I use the term nontrivial  to describe this generalization. By that I mean that it cannot be chalked up to a demand characteristic of the task and that neural networks do not show this generalization.</a:t>
            </a:r>
            <a:endParaRPr lang="en-US" baseline="0" dirty="0"/>
          </a:p>
          <a:p>
            <a:endParaRPr lang="en-US" dirty="0"/>
          </a:p>
          <a:p>
            <a:r>
              <a:rPr lang="en-US" dirty="0"/>
              <a:t>I’m going to describe two different manipulations of the training curriculum that encourage or discourage generalization.</a:t>
            </a:r>
          </a:p>
          <a:p>
            <a:endParaRPr lang="en-US" dirty="0"/>
          </a:p>
          <a:p>
            <a:r>
              <a:rPr lang="en-US" dirty="0"/>
              <a:t>I’m going to show that a simple computational idea can be incorporated into a neural network to make them transfer like humans in the experimental setting we study</a:t>
            </a:r>
          </a:p>
          <a:p>
            <a:endParaRPr lang="en-US" dirty="0"/>
          </a:p>
          <a:p>
            <a:r>
              <a:rPr lang="en-US" dirty="0"/>
              <a:t>And finally, I’m going to show you something else interesting that humans do.</a:t>
            </a:r>
          </a:p>
        </p:txBody>
      </p:sp>
      <p:sp>
        <p:nvSpPr>
          <p:cNvPr id="4" name="Slide Number Placeholder 3"/>
          <p:cNvSpPr>
            <a:spLocks noGrp="1"/>
          </p:cNvSpPr>
          <p:nvPr>
            <p:ph type="sldNum" sz="quarter" idx="10"/>
          </p:nvPr>
        </p:nvSpPr>
        <p:spPr/>
        <p:txBody>
          <a:bodyPr/>
          <a:lstStyle/>
          <a:p>
            <a:fld id="{08224639-3F12-B443-A1A5-B198490FF203}" type="slidenum">
              <a:t>3</a:t>
            </a:fld>
            <a:endParaRPr lang="en-US"/>
          </a:p>
        </p:txBody>
      </p:sp>
    </p:spTree>
    <p:extLst>
      <p:ext uri="{BB962C8B-B14F-4D97-AF65-F5344CB8AC3E}">
        <p14:creationId xmlns:p14="http://schemas.microsoft.com/office/powerpoint/2010/main" val="1767068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4</a:t>
            </a:fld>
            <a:endParaRPr lang="en-US"/>
          </a:p>
        </p:txBody>
      </p:sp>
    </p:spTree>
    <p:extLst>
      <p:ext uri="{BB962C8B-B14F-4D97-AF65-F5344CB8AC3E}">
        <p14:creationId xmlns:p14="http://schemas.microsoft.com/office/powerpoint/2010/main" val="895287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talk I’m going to describe a systematic investigation of human  transfer. I’m going to show that people can exhibit quite striking zeros-shot compositional generalization. </a:t>
            </a:r>
          </a:p>
          <a:p>
            <a:r>
              <a:rPr lang="en-US" dirty="0"/>
              <a:t>I use the term nontrivial  to describe this generalization. By that I mean that it cannot be chalked up to a demand characteristic of the task and that neural networks do not show this generalization.</a:t>
            </a:r>
            <a:endParaRPr lang="en-US" baseline="0" dirty="0"/>
          </a:p>
          <a:p>
            <a:endParaRPr lang="en-US" dirty="0"/>
          </a:p>
          <a:p>
            <a:r>
              <a:rPr lang="en-US" dirty="0"/>
              <a:t>I’m going to describe two different manipulations of the training curriculum that encourage or discourage generalization.</a:t>
            </a:r>
          </a:p>
          <a:p>
            <a:endParaRPr lang="en-US" dirty="0"/>
          </a:p>
          <a:p>
            <a:r>
              <a:rPr lang="en-US" dirty="0"/>
              <a:t>I’m going to show that a simple computational idea can be incorporated into a neural network to make them transfer like humans in the experimental setting we study</a:t>
            </a:r>
          </a:p>
          <a:p>
            <a:endParaRPr lang="en-US" dirty="0"/>
          </a:p>
          <a:p>
            <a:r>
              <a:rPr lang="en-US" dirty="0"/>
              <a:t>And finally, I’m going to show you something else interesting that humans do.</a:t>
            </a:r>
          </a:p>
        </p:txBody>
      </p:sp>
      <p:sp>
        <p:nvSpPr>
          <p:cNvPr id="4" name="Slide Number Placeholder 3"/>
          <p:cNvSpPr>
            <a:spLocks noGrp="1"/>
          </p:cNvSpPr>
          <p:nvPr>
            <p:ph type="sldNum" sz="quarter" idx="10"/>
          </p:nvPr>
        </p:nvSpPr>
        <p:spPr/>
        <p:txBody>
          <a:bodyPr/>
          <a:lstStyle/>
          <a:p>
            <a:fld id="{08224639-3F12-B443-A1A5-B198490FF203}" type="slidenum">
              <a:t>5</a:t>
            </a:fld>
            <a:endParaRPr lang="en-US"/>
          </a:p>
        </p:txBody>
      </p:sp>
    </p:spTree>
    <p:extLst>
      <p:ext uri="{BB962C8B-B14F-4D97-AF65-F5344CB8AC3E}">
        <p14:creationId xmlns:p14="http://schemas.microsoft.com/office/powerpoint/2010/main" val="3912297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6</a:t>
            </a:fld>
            <a:endParaRPr lang="en-US"/>
          </a:p>
        </p:txBody>
      </p:sp>
    </p:spTree>
    <p:extLst>
      <p:ext uri="{BB962C8B-B14F-4D97-AF65-F5344CB8AC3E}">
        <p14:creationId xmlns:p14="http://schemas.microsoft.com/office/powerpoint/2010/main" val="285183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7</a:t>
            </a:fld>
            <a:endParaRPr lang="en-US"/>
          </a:p>
        </p:txBody>
      </p:sp>
    </p:spTree>
    <p:extLst>
      <p:ext uri="{BB962C8B-B14F-4D97-AF65-F5344CB8AC3E}">
        <p14:creationId xmlns:p14="http://schemas.microsoft.com/office/powerpoint/2010/main" val="2540851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8</a:t>
            </a:fld>
            <a:endParaRPr lang="en-US"/>
          </a:p>
        </p:txBody>
      </p:sp>
    </p:spTree>
    <p:extLst>
      <p:ext uri="{BB962C8B-B14F-4D97-AF65-F5344CB8AC3E}">
        <p14:creationId xmlns:p14="http://schemas.microsoft.com/office/powerpoint/2010/main" val="3050437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begin with a question. What is really special about human intelligence?  What makes us distinctive from that of other highly intelligent species, such as monkeys and birds?</a:t>
            </a:r>
          </a:p>
          <a:p>
            <a:r>
              <a:rPr lang="en-US" baseline="0"/>
              <a:t>Well, there are lots of anwers to this question, but in this talk I’d like to focus on one of them.</a:t>
            </a:r>
          </a:p>
          <a:p>
            <a:endParaRPr lang="en-US"/>
          </a:p>
        </p:txBody>
      </p:sp>
      <p:sp>
        <p:nvSpPr>
          <p:cNvPr id="4" name="Slide Number Placeholder 3"/>
          <p:cNvSpPr>
            <a:spLocks noGrp="1"/>
          </p:cNvSpPr>
          <p:nvPr>
            <p:ph type="sldNum" sz="quarter" idx="10"/>
          </p:nvPr>
        </p:nvSpPr>
        <p:spPr/>
        <p:txBody>
          <a:bodyPr/>
          <a:lstStyle/>
          <a:p>
            <a:fld id="{B012CED7-B9CB-4343-8677-F2F81A86ADA6}" type="slidenum">
              <a:t>9</a:t>
            </a:fld>
            <a:endParaRPr lang="en-US"/>
          </a:p>
        </p:txBody>
      </p:sp>
    </p:spTree>
    <p:extLst>
      <p:ext uri="{BB962C8B-B14F-4D97-AF65-F5344CB8AC3E}">
        <p14:creationId xmlns:p14="http://schemas.microsoft.com/office/powerpoint/2010/main" val="2961457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C4312-0F5B-35C2-B83A-E60BA697CA1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7ABAA563-93C0-6F57-B666-A0E8D19F3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465560BB-3D1C-CA93-97CA-262F8372B612}"/>
              </a:ext>
            </a:extLst>
          </p:cNvPr>
          <p:cNvSpPr>
            <a:spLocks noGrp="1"/>
          </p:cNvSpPr>
          <p:nvPr>
            <p:ph type="dt" sz="half" idx="10"/>
          </p:nvPr>
        </p:nvSpPr>
        <p:spPr/>
        <p:txBody>
          <a:bodyPr/>
          <a:lstStyle/>
          <a:p>
            <a:fld id="{E191A4F0-DA00-F346-ACC4-3CF4BCC0EB27}" type="datetimeFigureOut">
              <a:rPr lang="en-GB" smtClean="0"/>
              <a:t>22/07/2023</a:t>
            </a:fld>
            <a:endParaRPr lang="en-GB"/>
          </a:p>
        </p:txBody>
      </p:sp>
      <p:sp>
        <p:nvSpPr>
          <p:cNvPr id="5" name="Footer Placeholder 4">
            <a:extLst>
              <a:ext uri="{FF2B5EF4-FFF2-40B4-BE49-F238E27FC236}">
                <a16:creationId xmlns:a16="http://schemas.microsoft.com/office/drawing/2014/main" id="{16236F49-0700-936A-5B90-F5605692600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ACC610-E0C6-9C4A-179D-519B35F0E577}"/>
              </a:ext>
            </a:extLst>
          </p:cNvPr>
          <p:cNvSpPr>
            <a:spLocks noGrp="1"/>
          </p:cNvSpPr>
          <p:nvPr>
            <p:ph type="sldNum" sz="quarter" idx="12"/>
          </p:nvPr>
        </p:nvSpPr>
        <p:spPr/>
        <p:txBody>
          <a:bodyPr/>
          <a:lstStyle/>
          <a:p>
            <a:fld id="{DC7E3E2F-193E-6142-BB05-082C1FE66810}" type="slidenum">
              <a:rPr lang="en-GB" smtClean="0"/>
              <a:t>‹#›</a:t>
            </a:fld>
            <a:endParaRPr lang="en-GB"/>
          </a:p>
        </p:txBody>
      </p:sp>
    </p:spTree>
    <p:extLst>
      <p:ext uri="{BB962C8B-B14F-4D97-AF65-F5344CB8AC3E}">
        <p14:creationId xmlns:p14="http://schemas.microsoft.com/office/powerpoint/2010/main" val="1994098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FE6EB-D54D-9DC9-BEC5-2C88703ADB76}"/>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F1E36EAE-881C-5289-7C80-50A78CA371C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35BECDE-98E5-FF12-2E5B-97023A88F032}"/>
              </a:ext>
            </a:extLst>
          </p:cNvPr>
          <p:cNvSpPr>
            <a:spLocks noGrp="1"/>
          </p:cNvSpPr>
          <p:nvPr>
            <p:ph type="dt" sz="half" idx="10"/>
          </p:nvPr>
        </p:nvSpPr>
        <p:spPr/>
        <p:txBody>
          <a:bodyPr/>
          <a:lstStyle/>
          <a:p>
            <a:fld id="{E191A4F0-DA00-F346-ACC4-3CF4BCC0EB27}" type="datetimeFigureOut">
              <a:rPr lang="en-GB" smtClean="0"/>
              <a:t>22/07/2023</a:t>
            </a:fld>
            <a:endParaRPr lang="en-GB"/>
          </a:p>
        </p:txBody>
      </p:sp>
      <p:sp>
        <p:nvSpPr>
          <p:cNvPr id="5" name="Footer Placeholder 4">
            <a:extLst>
              <a:ext uri="{FF2B5EF4-FFF2-40B4-BE49-F238E27FC236}">
                <a16:creationId xmlns:a16="http://schemas.microsoft.com/office/drawing/2014/main" id="{171BB9C4-27CC-E1D3-50C6-79DFD0AC02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C4198C-4E00-A5D1-356D-DEB67FF0342A}"/>
              </a:ext>
            </a:extLst>
          </p:cNvPr>
          <p:cNvSpPr>
            <a:spLocks noGrp="1"/>
          </p:cNvSpPr>
          <p:nvPr>
            <p:ph type="sldNum" sz="quarter" idx="12"/>
          </p:nvPr>
        </p:nvSpPr>
        <p:spPr/>
        <p:txBody>
          <a:bodyPr/>
          <a:lstStyle/>
          <a:p>
            <a:fld id="{DC7E3E2F-193E-6142-BB05-082C1FE66810}" type="slidenum">
              <a:rPr lang="en-GB" smtClean="0"/>
              <a:t>‹#›</a:t>
            </a:fld>
            <a:endParaRPr lang="en-GB"/>
          </a:p>
        </p:txBody>
      </p:sp>
    </p:spTree>
    <p:extLst>
      <p:ext uri="{BB962C8B-B14F-4D97-AF65-F5344CB8AC3E}">
        <p14:creationId xmlns:p14="http://schemas.microsoft.com/office/powerpoint/2010/main" val="1193776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A1399F-4CC0-7675-6194-772D08A6C5E5}"/>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9287BE6-6CD9-0073-BD57-3490FE32B00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B4E964E-8822-E79E-6FA0-805CDC94D37F}"/>
              </a:ext>
            </a:extLst>
          </p:cNvPr>
          <p:cNvSpPr>
            <a:spLocks noGrp="1"/>
          </p:cNvSpPr>
          <p:nvPr>
            <p:ph type="dt" sz="half" idx="10"/>
          </p:nvPr>
        </p:nvSpPr>
        <p:spPr/>
        <p:txBody>
          <a:bodyPr/>
          <a:lstStyle/>
          <a:p>
            <a:fld id="{E191A4F0-DA00-F346-ACC4-3CF4BCC0EB27}" type="datetimeFigureOut">
              <a:rPr lang="en-GB" smtClean="0"/>
              <a:t>22/07/2023</a:t>
            </a:fld>
            <a:endParaRPr lang="en-GB"/>
          </a:p>
        </p:txBody>
      </p:sp>
      <p:sp>
        <p:nvSpPr>
          <p:cNvPr id="5" name="Footer Placeholder 4">
            <a:extLst>
              <a:ext uri="{FF2B5EF4-FFF2-40B4-BE49-F238E27FC236}">
                <a16:creationId xmlns:a16="http://schemas.microsoft.com/office/drawing/2014/main" id="{73C12847-1CA8-5053-842D-AFD566D77A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983F18-C20E-5DA4-546D-97C95BFDFD6E}"/>
              </a:ext>
            </a:extLst>
          </p:cNvPr>
          <p:cNvSpPr>
            <a:spLocks noGrp="1"/>
          </p:cNvSpPr>
          <p:nvPr>
            <p:ph type="sldNum" sz="quarter" idx="12"/>
          </p:nvPr>
        </p:nvSpPr>
        <p:spPr/>
        <p:txBody>
          <a:bodyPr/>
          <a:lstStyle/>
          <a:p>
            <a:fld id="{DC7E3E2F-193E-6142-BB05-082C1FE66810}" type="slidenum">
              <a:rPr lang="en-GB" smtClean="0"/>
              <a:t>‹#›</a:t>
            </a:fld>
            <a:endParaRPr lang="en-GB"/>
          </a:p>
        </p:txBody>
      </p:sp>
    </p:spTree>
    <p:extLst>
      <p:ext uri="{BB962C8B-B14F-4D97-AF65-F5344CB8AC3E}">
        <p14:creationId xmlns:p14="http://schemas.microsoft.com/office/powerpoint/2010/main" val="1246404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74310-7BDA-E33C-10A1-0A6F3310034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62B030A-0EA6-A3C2-5FEA-5F8052F8855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DF04257-66EA-84F2-810B-FA94332D7E77}"/>
              </a:ext>
            </a:extLst>
          </p:cNvPr>
          <p:cNvSpPr>
            <a:spLocks noGrp="1"/>
          </p:cNvSpPr>
          <p:nvPr>
            <p:ph type="dt" sz="half" idx="10"/>
          </p:nvPr>
        </p:nvSpPr>
        <p:spPr/>
        <p:txBody>
          <a:bodyPr/>
          <a:lstStyle/>
          <a:p>
            <a:fld id="{E191A4F0-DA00-F346-ACC4-3CF4BCC0EB27}" type="datetimeFigureOut">
              <a:rPr lang="en-GB" smtClean="0"/>
              <a:t>22/07/2023</a:t>
            </a:fld>
            <a:endParaRPr lang="en-GB"/>
          </a:p>
        </p:txBody>
      </p:sp>
      <p:sp>
        <p:nvSpPr>
          <p:cNvPr id="5" name="Footer Placeholder 4">
            <a:extLst>
              <a:ext uri="{FF2B5EF4-FFF2-40B4-BE49-F238E27FC236}">
                <a16:creationId xmlns:a16="http://schemas.microsoft.com/office/drawing/2014/main" id="{305CA7F7-181A-2EF5-F36E-35A972251A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20FC06-BB73-281D-40A7-0EA9464B65FC}"/>
              </a:ext>
            </a:extLst>
          </p:cNvPr>
          <p:cNvSpPr>
            <a:spLocks noGrp="1"/>
          </p:cNvSpPr>
          <p:nvPr>
            <p:ph type="sldNum" sz="quarter" idx="12"/>
          </p:nvPr>
        </p:nvSpPr>
        <p:spPr/>
        <p:txBody>
          <a:bodyPr/>
          <a:lstStyle/>
          <a:p>
            <a:fld id="{DC7E3E2F-193E-6142-BB05-082C1FE66810}" type="slidenum">
              <a:rPr lang="en-GB" smtClean="0"/>
              <a:t>‹#›</a:t>
            </a:fld>
            <a:endParaRPr lang="en-GB"/>
          </a:p>
        </p:txBody>
      </p:sp>
    </p:spTree>
    <p:extLst>
      <p:ext uri="{BB962C8B-B14F-4D97-AF65-F5344CB8AC3E}">
        <p14:creationId xmlns:p14="http://schemas.microsoft.com/office/powerpoint/2010/main" val="302872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9FE85-E8CC-C967-F7D8-62FB956401C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D77E8F60-FE9E-A315-E39B-A8158A9255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B089C44-A76B-2F69-0290-12A1E0F904B3}"/>
              </a:ext>
            </a:extLst>
          </p:cNvPr>
          <p:cNvSpPr>
            <a:spLocks noGrp="1"/>
          </p:cNvSpPr>
          <p:nvPr>
            <p:ph type="dt" sz="half" idx="10"/>
          </p:nvPr>
        </p:nvSpPr>
        <p:spPr/>
        <p:txBody>
          <a:bodyPr/>
          <a:lstStyle/>
          <a:p>
            <a:fld id="{E191A4F0-DA00-F346-ACC4-3CF4BCC0EB27}" type="datetimeFigureOut">
              <a:rPr lang="en-GB" smtClean="0"/>
              <a:t>22/07/2023</a:t>
            </a:fld>
            <a:endParaRPr lang="en-GB"/>
          </a:p>
        </p:txBody>
      </p:sp>
      <p:sp>
        <p:nvSpPr>
          <p:cNvPr id="5" name="Footer Placeholder 4">
            <a:extLst>
              <a:ext uri="{FF2B5EF4-FFF2-40B4-BE49-F238E27FC236}">
                <a16:creationId xmlns:a16="http://schemas.microsoft.com/office/drawing/2014/main" id="{3C229C49-6F6B-059F-8182-27EFDDC657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FE0EC51-1DDE-190B-3129-98D06EBF6542}"/>
              </a:ext>
            </a:extLst>
          </p:cNvPr>
          <p:cNvSpPr>
            <a:spLocks noGrp="1"/>
          </p:cNvSpPr>
          <p:nvPr>
            <p:ph type="sldNum" sz="quarter" idx="12"/>
          </p:nvPr>
        </p:nvSpPr>
        <p:spPr/>
        <p:txBody>
          <a:bodyPr/>
          <a:lstStyle/>
          <a:p>
            <a:fld id="{DC7E3E2F-193E-6142-BB05-082C1FE66810}" type="slidenum">
              <a:rPr lang="en-GB" smtClean="0"/>
              <a:t>‹#›</a:t>
            </a:fld>
            <a:endParaRPr lang="en-GB"/>
          </a:p>
        </p:txBody>
      </p:sp>
    </p:spTree>
    <p:extLst>
      <p:ext uri="{BB962C8B-B14F-4D97-AF65-F5344CB8AC3E}">
        <p14:creationId xmlns:p14="http://schemas.microsoft.com/office/powerpoint/2010/main" val="1365465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1EC1-9278-1432-B1EA-03FCB89B0A7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E16B051-C0CA-1784-E8C9-2CCE36FD99C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0B8CA126-077A-6767-4906-177734A08E0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A66C16D-347A-5092-5B63-7AD514A4118F}"/>
              </a:ext>
            </a:extLst>
          </p:cNvPr>
          <p:cNvSpPr>
            <a:spLocks noGrp="1"/>
          </p:cNvSpPr>
          <p:nvPr>
            <p:ph type="dt" sz="half" idx="10"/>
          </p:nvPr>
        </p:nvSpPr>
        <p:spPr/>
        <p:txBody>
          <a:bodyPr/>
          <a:lstStyle/>
          <a:p>
            <a:fld id="{E191A4F0-DA00-F346-ACC4-3CF4BCC0EB27}" type="datetimeFigureOut">
              <a:rPr lang="en-GB" smtClean="0"/>
              <a:t>22/07/2023</a:t>
            </a:fld>
            <a:endParaRPr lang="en-GB"/>
          </a:p>
        </p:txBody>
      </p:sp>
      <p:sp>
        <p:nvSpPr>
          <p:cNvPr id="6" name="Footer Placeholder 5">
            <a:extLst>
              <a:ext uri="{FF2B5EF4-FFF2-40B4-BE49-F238E27FC236}">
                <a16:creationId xmlns:a16="http://schemas.microsoft.com/office/drawing/2014/main" id="{8A84A1B1-03D0-985F-4CF1-109E8010084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9C7E06-540B-F5D7-DD27-8906D369D957}"/>
              </a:ext>
            </a:extLst>
          </p:cNvPr>
          <p:cNvSpPr>
            <a:spLocks noGrp="1"/>
          </p:cNvSpPr>
          <p:nvPr>
            <p:ph type="sldNum" sz="quarter" idx="12"/>
          </p:nvPr>
        </p:nvSpPr>
        <p:spPr/>
        <p:txBody>
          <a:bodyPr/>
          <a:lstStyle/>
          <a:p>
            <a:fld id="{DC7E3E2F-193E-6142-BB05-082C1FE66810}" type="slidenum">
              <a:rPr lang="en-GB" smtClean="0"/>
              <a:t>‹#›</a:t>
            </a:fld>
            <a:endParaRPr lang="en-GB"/>
          </a:p>
        </p:txBody>
      </p:sp>
    </p:spTree>
    <p:extLst>
      <p:ext uri="{BB962C8B-B14F-4D97-AF65-F5344CB8AC3E}">
        <p14:creationId xmlns:p14="http://schemas.microsoft.com/office/powerpoint/2010/main" val="3974386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3FFA-757B-5AE0-CF13-E83747635382}"/>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9CDA3D74-EEC5-DA9C-ED48-6DD032A66E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B9D1B0C-3688-67F1-46CC-360A7865A42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657F4DA7-EA15-33D7-59F0-C20FB5E833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476A729-9DC2-2E41-4B6E-F91B4050251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122447E9-5C76-56FA-5C11-774A55A54E68}"/>
              </a:ext>
            </a:extLst>
          </p:cNvPr>
          <p:cNvSpPr>
            <a:spLocks noGrp="1"/>
          </p:cNvSpPr>
          <p:nvPr>
            <p:ph type="dt" sz="half" idx="10"/>
          </p:nvPr>
        </p:nvSpPr>
        <p:spPr/>
        <p:txBody>
          <a:bodyPr/>
          <a:lstStyle/>
          <a:p>
            <a:fld id="{E191A4F0-DA00-F346-ACC4-3CF4BCC0EB27}" type="datetimeFigureOut">
              <a:rPr lang="en-GB" smtClean="0"/>
              <a:t>22/07/2023</a:t>
            </a:fld>
            <a:endParaRPr lang="en-GB"/>
          </a:p>
        </p:txBody>
      </p:sp>
      <p:sp>
        <p:nvSpPr>
          <p:cNvPr id="8" name="Footer Placeholder 7">
            <a:extLst>
              <a:ext uri="{FF2B5EF4-FFF2-40B4-BE49-F238E27FC236}">
                <a16:creationId xmlns:a16="http://schemas.microsoft.com/office/drawing/2014/main" id="{CBF11AAF-ED34-EFBB-C61E-E6C3CF6D1E1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71F45F2-3067-C593-E191-6D28EF06D281}"/>
              </a:ext>
            </a:extLst>
          </p:cNvPr>
          <p:cNvSpPr>
            <a:spLocks noGrp="1"/>
          </p:cNvSpPr>
          <p:nvPr>
            <p:ph type="sldNum" sz="quarter" idx="12"/>
          </p:nvPr>
        </p:nvSpPr>
        <p:spPr/>
        <p:txBody>
          <a:bodyPr/>
          <a:lstStyle/>
          <a:p>
            <a:fld id="{DC7E3E2F-193E-6142-BB05-082C1FE66810}" type="slidenum">
              <a:rPr lang="en-GB" smtClean="0"/>
              <a:t>‹#›</a:t>
            </a:fld>
            <a:endParaRPr lang="en-GB"/>
          </a:p>
        </p:txBody>
      </p:sp>
    </p:spTree>
    <p:extLst>
      <p:ext uri="{BB962C8B-B14F-4D97-AF65-F5344CB8AC3E}">
        <p14:creationId xmlns:p14="http://schemas.microsoft.com/office/powerpoint/2010/main" val="3473940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0A3FA-A3D6-5AA1-147E-81C32271B9B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077DFE7B-1AB3-3097-FABF-D96823B796F7}"/>
              </a:ext>
            </a:extLst>
          </p:cNvPr>
          <p:cNvSpPr>
            <a:spLocks noGrp="1"/>
          </p:cNvSpPr>
          <p:nvPr>
            <p:ph type="dt" sz="half" idx="10"/>
          </p:nvPr>
        </p:nvSpPr>
        <p:spPr/>
        <p:txBody>
          <a:bodyPr/>
          <a:lstStyle/>
          <a:p>
            <a:fld id="{E191A4F0-DA00-F346-ACC4-3CF4BCC0EB27}" type="datetimeFigureOut">
              <a:rPr lang="en-GB" smtClean="0"/>
              <a:t>22/07/2023</a:t>
            </a:fld>
            <a:endParaRPr lang="en-GB"/>
          </a:p>
        </p:txBody>
      </p:sp>
      <p:sp>
        <p:nvSpPr>
          <p:cNvPr id="4" name="Footer Placeholder 3">
            <a:extLst>
              <a:ext uri="{FF2B5EF4-FFF2-40B4-BE49-F238E27FC236}">
                <a16:creationId xmlns:a16="http://schemas.microsoft.com/office/drawing/2014/main" id="{35EFECCC-18F4-EA36-0EA0-311926F8D0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14665A2-BFAE-92F8-2055-2C9C63806D62}"/>
              </a:ext>
            </a:extLst>
          </p:cNvPr>
          <p:cNvSpPr>
            <a:spLocks noGrp="1"/>
          </p:cNvSpPr>
          <p:nvPr>
            <p:ph type="sldNum" sz="quarter" idx="12"/>
          </p:nvPr>
        </p:nvSpPr>
        <p:spPr/>
        <p:txBody>
          <a:bodyPr/>
          <a:lstStyle/>
          <a:p>
            <a:fld id="{DC7E3E2F-193E-6142-BB05-082C1FE66810}" type="slidenum">
              <a:rPr lang="en-GB" smtClean="0"/>
              <a:t>‹#›</a:t>
            </a:fld>
            <a:endParaRPr lang="en-GB"/>
          </a:p>
        </p:txBody>
      </p:sp>
    </p:spTree>
    <p:extLst>
      <p:ext uri="{BB962C8B-B14F-4D97-AF65-F5344CB8AC3E}">
        <p14:creationId xmlns:p14="http://schemas.microsoft.com/office/powerpoint/2010/main" val="3705661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E9AA53-52AB-2D8C-EC2E-EE4DA88AAFF7}"/>
              </a:ext>
            </a:extLst>
          </p:cNvPr>
          <p:cNvSpPr>
            <a:spLocks noGrp="1"/>
          </p:cNvSpPr>
          <p:nvPr>
            <p:ph type="dt" sz="half" idx="10"/>
          </p:nvPr>
        </p:nvSpPr>
        <p:spPr/>
        <p:txBody>
          <a:bodyPr/>
          <a:lstStyle/>
          <a:p>
            <a:fld id="{E191A4F0-DA00-F346-ACC4-3CF4BCC0EB27}" type="datetimeFigureOut">
              <a:rPr lang="en-GB" smtClean="0"/>
              <a:t>22/07/2023</a:t>
            </a:fld>
            <a:endParaRPr lang="en-GB"/>
          </a:p>
        </p:txBody>
      </p:sp>
      <p:sp>
        <p:nvSpPr>
          <p:cNvPr id="3" name="Footer Placeholder 2">
            <a:extLst>
              <a:ext uri="{FF2B5EF4-FFF2-40B4-BE49-F238E27FC236}">
                <a16:creationId xmlns:a16="http://schemas.microsoft.com/office/drawing/2014/main" id="{2153749C-2A71-4E82-1873-F36603941EB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B2CCBC2-EEB2-FAC1-5071-88D6DCE2BF1A}"/>
              </a:ext>
            </a:extLst>
          </p:cNvPr>
          <p:cNvSpPr>
            <a:spLocks noGrp="1"/>
          </p:cNvSpPr>
          <p:nvPr>
            <p:ph type="sldNum" sz="quarter" idx="12"/>
          </p:nvPr>
        </p:nvSpPr>
        <p:spPr/>
        <p:txBody>
          <a:bodyPr/>
          <a:lstStyle/>
          <a:p>
            <a:fld id="{DC7E3E2F-193E-6142-BB05-082C1FE66810}" type="slidenum">
              <a:rPr lang="en-GB" smtClean="0"/>
              <a:t>‹#›</a:t>
            </a:fld>
            <a:endParaRPr lang="en-GB"/>
          </a:p>
        </p:txBody>
      </p:sp>
    </p:spTree>
    <p:extLst>
      <p:ext uri="{BB962C8B-B14F-4D97-AF65-F5344CB8AC3E}">
        <p14:creationId xmlns:p14="http://schemas.microsoft.com/office/powerpoint/2010/main" val="3177063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E2DD-0E76-617C-FDEB-E1277E719EA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9B952566-65C9-90D5-7DA8-E376D8BC73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EE393357-D41D-4514-EC32-507B8B5DA6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7EF2CB3-577F-9B46-9DC7-FCDB1F5A43D7}"/>
              </a:ext>
            </a:extLst>
          </p:cNvPr>
          <p:cNvSpPr>
            <a:spLocks noGrp="1"/>
          </p:cNvSpPr>
          <p:nvPr>
            <p:ph type="dt" sz="half" idx="10"/>
          </p:nvPr>
        </p:nvSpPr>
        <p:spPr/>
        <p:txBody>
          <a:bodyPr/>
          <a:lstStyle/>
          <a:p>
            <a:fld id="{E191A4F0-DA00-F346-ACC4-3CF4BCC0EB27}" type="datetimeFigureOut">
              <a:rPr lang="en-GB" smtClean="0"/>
              <a:t>22/07/2023</a:t>
            </a:fld>
            <a:endParaRPr lang="en-GB"/>
          </a:p>
        </p:txBody>
      </p:sp>
      <p:sp>
        <p:nvSpPr>
          <p:cNvPr id="6" name="Footer Placeholder 5">
            <a:extLst>
              <a:ext uri="{FF2B5EF4-FFF2-40B4-BE49-F238E27FC236}">
                <a16:creationId xmlns:a16="http://schemas.microsoft.com/office/drawing/2014/main" id="{C7D96561-201F-1209-F6A3-CE70051D381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9740CF-1B1B-ACB8-CB74-E76234275EE6}"/>
              </a:ext>
            </a:extLst>
          </p:cNvPr>
          <p:cNvSpPr>
            <a:spLocks noGrp="1"/>
          </p:cNvSpPr>
          <p:nvPr>
            <p:ph type="sldNum" sz="quarter" idx="12"/>
          </p:nvPr>
        </p:nvSpPr>
        <p:spPr/>
        <p:txBody>
          <a:bodyPr/>
          <a:lstStyle/>
          <a:p>
            <a:fld id="{DC7E3E2F-193E-6142-BB05-082C1FE66810}" type="slidenum">
              <a:rPr lang="en-GB" smtClean="0"/>
              <a:t>‹#›</a:t>
            </a:fld>
            <a:endParaRPr lang="en-GB"/>
          </a:p>
        </p:txBody>
      </p:sp>
    </p:spTree>
    <p:extLst>
      <p:ext uri="{BB962C8B-B14F-4D97-AF65-F5344CB8AC3E}">
        <p14:creationId xmlns:p14="http://schemas.microsoft.com/office/powerpoint/2010/main" val="159324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F33DB-AC1E-E8FB-8BD3-B8AF0C3C702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CAE93FF-7B49-7E0A-D879-72C72151E3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829D67A-FFAD-56B9-4D9B-C60A36A128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9ED2778-16FC-435A-A38A-1927EC86C440}"/>
              </a:ext>
            </a:extLst>
          </p:cNvPr>
          <p:cNvSpPr>
            <a:spLocks noGrp="1"/>
          </p:cNvSpPr>
          <p:nvPr>
            <p:ph type="dt" sz="half" idx="10"/>
          </p:nvPr>
        </p:nvSpPr>
        <p:spPr/>
        <p:txBody>
          <a:bodyPr/>
          <a:lstStyle/>
          <a:p>
            <a:fld id="{E191A4F0-DA00-F346-ACC4-3CF4BCC0EB27}" type="datetimeFigureOut">
              <a:rPr lang="en-GB" smtClean="0"/>
              <a:t>22/07/2023</a:t>
            </a:fld>
            <a:endParaRPr lang="en-GB"/>
          </a:p>
        </p:txBody>
      </p:sp>
      <p:sp>
        <p:nvSpPr>
          <p:cNvPr id="6" name="Footer Placeholder 5">
            <a:extLst>
              <a:ext uri="{FF2B5EF4-FFF2-40B4-BE49-F238E27FC236}">
                <a16:creationId xmlns:a16="http://schemas.microsoft.com/office/drawing/2014/main" id="{B022EDEA-D083-48C1-53AF-5C8062454F4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B26ABC4-819C-D93E-875F-08E076A4508A}"/>
              </a:ext>
            </a:extLst>
          </p:cNvPr>
          <p:cNvSpPr>
            <a:spLocks noGrp="1"/>
          </p:cNvSpPr>
          <p:nvPr>
            <p:ph type="sldNum" sz="quarter" idx="12"/>
          </p:nvPr>
        </p:nvSpPr>
        <p:spPr/>
        <p:txBody>
          <a:bodyPr/>
          <a:lstStyle/>
          <a:p>
            <a:fld id="{DC7E3E2F-193E-6142-BB05-082C1FE66810}" type="slidenum">
              <a:rPr lang="en-GB" smtClean="0"/>
              <a:t>‹#›</a:t>
            </a:fld>
            <a:endParaRPr lang="en-GB"/>
          </a:p>
        </p:txBody>
      </p:sp>
    </p:spTree>
    <p:extLst>
      <p:ext uri="{BB962C8B-B14F-4D97-AF65-F5344CB8AC3E}">
        <p14:creationId xmlns:p14="http://schemas.microsoft.com/office/powerpoint/2010/main" val="1391367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6DE718-F6DA-51EF-7D4B-2946FBD49F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82CB9CD-FA79-A38A-DF0C-6356D92120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84B0974-24FE-DBED-F9FF-763A394D67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91A4F0-DA00-F346-ACC4-3CF4BCC0EB27}" type="datetimeFigureOut">
              <a:rPr lang="en-GB" smtClean="0"/>
              <a:t>22/07/2023</a:t>
            </a:fld>
            <a:endParaRPr lang="en-GB"/>
          </a:p>
        </p:txBody>
      </p:sp>
      <p:sp>
        <p:nvSpPr>
          <p:cNvPr id="5" name="Footer Placeholder 4">
            <a:extLst>
              <a:ext uri="{FF2B5EF4-FFF2-40B4-BE49-F238E27FC236}">
                <a16:creationId xmlns:a16="http://schemas.microsoft.com/office/drawing/2014/main" id="{F88FCBB0-E871-7655-650F-81BC2147F6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37AD8F5-A537-013D-C18A-EE155B0113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7E3E2F-193E-6142-BB05-082C1FE66810}" type="slidenum">
              <a:rPr lang="en-GB" smtClean="0"/>
              <a:t>‹#›</a:t>
            </a:fld>
            <a:endParaRPr lang="en-GB"/>
          </a:p>
        </p:txBody>
      </p:sp>
    </p:spTree>
    <p:extLst>
      <p:ext uri="{BB962C8B-B14F-4D97-AF65-F5344CB8AC3E}">
        <p14:creationId xmlns:p14="http://schemas.microsoft.com/office/powerpoint/2010/main" val="2635629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3" Type="http://schemas.openxmlformats.org/officeDocument/2006/relationships/image" Target="../media/image68.png"/><Relationship Id="rId3" Type="http://schemas.openxmlformats.org/officeDocument/2006/relationships/image" Target="../media/image35.png"/><Relationship Id="rId12"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36.png"/><Relationship Id="rId4" Type="http://schemas.openxmlformats.org/officeDocument/2006/relationships/image" Target="../media/image64.png"/></Relationships>
</file>

<file path=ppt/slides/_rels/slide1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1.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72.png"/><Relationship Id="rId5" Type="http://schemas.openxmlformats.org/officeDocument/2006/relationships/image" Target="../media/image260.png"/><Relationship Id="rId10" Type="http://schemas.openxmlformats.org/officeDocument/2006/relationships/image" Target="../media/image7.png"/><Relationship Id="rId9" Type="http://schemas.openxmlformats.org/officeDocument/2006/relationships/image" Target="../media/image57.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0.png"/><Relationship Id="rId18" Type="http://schemas.openxmlformats.org/officeDocument/2006/relationships/image" Target="../media/image69.png"/><Relationship Id="rId3" Type="http://schemas.openxmlformats.org/officeDocument/2006/relationships/image" Target="../media/image7.png"/><Relationship Id="rId7" Type="http://schemas.openxmlformats.org/officeDocument/2006/relationships/image" Target="../media/image58.png"/><Relationship Id="rId12" Type="http://schemas.openxmlformats.org/officeDocument/2006/relationships/image" Target="../media/image44.jpeg"/><Relationship Id="rId17" Type="http://schemas.openxmlformats.org/officeDocument/2006/relationships/image" Target="../media/image680.png"/><Relationship Id="rId2" Type="http://schemas.openxmlformats.org/officeDocument/2006/relationships/notesSlide" Target="../notesSlides/notesSlide12.xml"/><Relationship Id="rId16" Type="http://schemas.openxmlformats.org/officeDocument/2006/relationships/image" Target="../media/image46.jpe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43.jpeg"/><Relationship Id="rId5" Type="http://schemas.microsoft.com/office/2007/relationships/hdphoto" Target="../media/hdphoto2.wdp"/><Relationship Id="rId15" Type="http://schemas.openxmlformats.org/officeDocument/2006/relationships/image" Target="../media/image45.jpeg"/><Relationship Id="rId10" Type="http://schemas.openxmlformats.org/officeDocument/2006/relationships/image" Target="../media/image61.png"/><Relationship Id="rId19" Type="http://schemas.openxmlformats.org/officeDocument/2006/relationships/image" Target="../media/image700.png"/><Relationship Id="rId4" Type="http://schemas.openxmlformats.org/officeDocument/2006/relationships/image" Target="../media/image18.png"/><Relationship Id="rId9" Type="http://schemas.openxmlformats.org/officeDocument/2006/relationships/image" Target="../media/image60.png"/><Relationship Id="rId14" Type="http://schemas.openxmlformats.org/officeDocument/2006/relationships/image" Target="../media/image6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5.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62.png"/><Relationship Id="rId5" Type="http://schemas.openxmlformats.org/officeDocument/2006/relationships/image" Target="../media/image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7.png"/><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63.png"/><Relationship Id="rId9" Type="http://schemas.openxmlformats.org/officeDocument/2006/relationships/image" Target="../media/image72.png"/></Relationships>
</file>

<file path=ppt/slides/_rels/slide18.xml.rels><?xml version="1.0" encoding="UTF-8" standalone="yes"?>
<Relationships xmlns="http://schemas.openxmlformats.org/package/2006/relationships"><Relationship Id="rId13" Type="http://schemas.openxmlformats.org/officeDocument/2006/relationships/image" Target="../media/image83.png"/><Relationship Id="rId18" Type="http://schemas.microsoft.com/office/2007/relationships/hdphoto" Target="../media/hdphoto5.wdp"/><Relationship Id="rId26" Type="http://schemas.openxmlformats.org/officeDocument/2006/relationships/image" Target="../media/image97.png"/><Relationship Id="rId3" Type="http://schemas.openxmlformats.org/officeDocument/2006/relationships/image" Target="../media/image35.png"/><Relationship Id="rId21" Type="http://schemas.openxmlformats.org/officeDocument/2006/relationships/image" Target="../media/image92.png"/><Relationship Id="rId34" Type="http://schemas.openxmlformats.org/officeDocument/2006/relationships/image" Target="../media/image104.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9.png"/><Relationship Id="rId25" Type="http://schemas.openxmlformats.org/officeDocument/2006/relationships/image" Target="../media/image96.png"/><Relationship Id="rId33" Type="http://schemas.openxmlformats.org/officeDocument/2006/relationships/image" Target="../media/image103.png"/><Relationship Id="rId2" Type="http://schemas.openxmlformats.org/officeDocument/2006/relationships/notesSlide" Target="../notesSlides/notesSlide18.xml"/><Relationship Id="rId16" Type="http://schemas.openxmlformats.org/officeDocument/2006/relationships/image" Target="../media/image88.png"/><Relationship Id="rId20" Type="http://schemas.openxmlformats.org/officeDocument/2006/relationships/image" Target="../media/image91.png"/><Relationship Id="rId29" Type="http://schemas.microsoft.com/office/2007/relationships/hdphoto" Target="../media/hdphoto6.wdp"/><Relationship Id="rId1" Type="http://schemas.openxmlformats.org/officeDocument/2006/relationships/slideLayout" Target="../slideLayouts/slideLayout1.xml"/><Relationship Id="rId6" Type="http://schemas.openxmlformats.org/officeDocument/2006/relationships/image" Target="../media/image76.png"/><Relationship Id="rId11" Type="http://schemas.openxmlformats.org/officeDocument/2006/relationships/image" Target="../media/image81.png"/><Relationship Id="rId24" Type="http://schemas.openxmlformats.org/officeDocument/2006/relationships/image" Target="../media/image95.png"/><Relationship Id="rId32" Type="http://schemas.openxmlformats.org/officeDocument/2006/relationships/image" Target="../media/image102.png"/><Relationship Id="rId5" Type="http://schemas.openxmlformats.org/officeDocument/2006/relationships/image" Target="../media/image74.png"/><Relationship Id="rId15" Type="http://schemas.openxmlformats.org/officeDocument/2006/relationships/image" Target="../media/image87.png"/><Relationship Id="rId23" Type="http://schemas.openxmlformats.org/officeDocument/2006/relationships/image" Target="../media/image94.png"/><Relationship Id="rId28" Type="http://schemas.openxmlformats.org/officeDocument/2006/relationships/image" Target="../media/image99.png"/><Relationship Id="rId36" Type="http://schemas.openxmlformats.org/officeDocument/2006/relationships/image" Target="../media/image106.png"/><Relationship Id="rId10" Type="http://schemas.openxmlformats.org/officeDocument/2006/relationships/image" Target="../media/image80.png"/><Relationship Id="rId19" Type="http://schemas.openxmlformats.org/officeDocument/2006/relationships/image" Target="../media/image90.png"/><Relationship Id="rId31" Type="http://schemas.openxmlformats.org/officeDocument/2006/relationships/image" Target="../media/image101.png"/><Relationship Id="rId4" Type="http://schemas.openxmlformats.org/officeDocument/2006/relationships/image" Target="../media/image73.png"/><Relationship Id="rId9" Type="http://schemas.openxmlformats.org/officeDocument/2006/relationships/image" Target="../media/image79.png"/><Relationship Id="rId14" Type="http://schemas.openxmlformats.org/officeDocument/2006/relationships/image" Target="../media/image86.png"/><Relationship Id="rId22" Type="http://schemas.openxmlformats.org/officeDocument/2006/relationships/image" Target="../media/image93.png"/><Relationship Id="rId27" Type="http://schemas.openxmlformats.org/officeDocument/2006/relationships/image" Target="../media/image98.png"/><Relationship Id="rId30" Type="http://schemas.openxmlformats.org/officeDocument/2006/relationships/image" Target="../media/image100.png"/><Relationship Id="rId35" Type="http://schemas.openxmlformats.org/officeDocument/2006/relationships/image" Target="../media/image105.png"/><Relationship Id="rId8" Type="http://schemas.openxmlformats.org/officeDocument/2006/relationships/image" Target="../media/image78.png"/></Relationships>
</file>

<file path=ppt/slides/_rels/slide19.xml.rels><?xml version="1.0" encoding="UTF-8" standalone="yes"?>
<Relationships xmlns="http://schemas.openxmlformats.org/package/2006/relationships"><Relationship Id="rId8" Type="http://schemas.openxmlformats.org/officeDocument/2006/relationships/image" Target="../media/image810.png"/><Relationship Id="rId3" Type="http://schemas.openxmlformats.org/officeDocument/2006/relationships/image" Target="../media/image7.png"/><Relationship Id="rId7" Type="http://schemas.openxmlformats.org/officeDocument/2006/relationships/image" Target="../media/image800.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90.png"/><Relationship Id="rId5" Type="http://schemas.openxmlformats.org/officeDocument/2006/relationships/image" Target="../media/image780.png"/><Relationship Id="rId4" Type="http://schemas.openxmlformats.org/officeDocument/2006/relationships/image" Target="../media/image770.png"/><Relationship Id="rId9" Type="http://schemas.openxmlformats.org/officeDocument/2006/relationships/image" Target="../media/image10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109.png"/><Relationship Id="rId3" Type="http://schemas.openxmlformats.org/officeDocument/2006/relationships/image" Target="../media/image7.png"/><Relationship Id="rId7" Type="http://schemas.openxmlformats.org/officeDocument/2006/relationships/image" Target="../media/image66.png"/><Relationship Id="rId12"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900.png"/><Relationship Id="rId5" Type="http://schemas.openxmlformats.org/officeDocument/2006/relationships/image" Target="../media/image84.png"/><Relationship Id="rId15" Type="http://schemas.openxmlformats.org/officeDocument/2006/relationships/image" Target="../media/image111.png"/><Relationship Id="rId10" Type="http://schemas.openxmlformats.org/officeDocument/2006/relationships/image" Target="../media/image890.png"/><Relationship Id="rId4" Type="http://schemas.openxmlformats.org/officeDocument/2006/relationships/image" Target="../media/image63.png"/><Relationship Id="rId9" Type="http://schemas.openxmlformats.org/officeDocument/2006/relationships/image" Target="../media/image72.png"/><Relationship Id="rId14" Type="http://schemas.openxmlformats.org/officeDocument/2006/relationships/image" Target="../media/image110.png"/></Relationships>
</file>

<file path=ppt/slides/_rels/slide21.xml.rels><?xml version="1.0" encoding="UTF-8" standalone="yes"?>
<Relationships xmlns="http://schemas.openxmlformats.org/package/2006/relationships"><Relationship Id="rId8" Type="http://schemas.openxmlformats.org/officeDocument/2006/relationships/image" Target="../media/image960.png"/><Relationship Id="rId3" Type="http://schemas.openxmlformats.org/officeDocument/2006/relationships/image" Target="../media/image7.png"/><Relationship Id="rId7" Type="http://schemas.openxmlformats.org/officeDocument/2006/relationships/image" Target="../media/image95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940.png"/><Relationship Id="rId4" Type="http://schemas.openxmlformats.org/officeDocument/2006/relationships/image" Target="../media/image63.png"/><Relationship Id="rId9" Type="http://schemas.openxmlformats.org/officeDocument/2006/relationships/image" Target="../media/image112.png"/></Relationships>
</file>

<file path=ppt/slides/_rels/slide2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115.png"/><Relationship Id="rId4" Type="http://schemas.openxmlformats.org/officeDocument/2006/relationships/image" Target="../media/image114.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24.xml.rels><?xml version="1.0" encoding="UTF-8" standalone="yes"?>
<Relationships xmlns="http://schemas.openxmlformats.org/package/2006/relationships"><Relationship Id="rId8" Type="http://schemas.openxmlformats.org/officeDocument/2006/relationships/image" Target="../media/image1030.png"/><Relationship Id="rId13" Type="http://schemas.openxmlformats.org/officeDocument/2006/relationships/image" Target="../media/image117.png"/><Relationship Id="rId3" Type="http://schemas.openxmlformats.org/officeDocument/2006/relationships/image" Target="../media/image7.png"/><Relationship Id="rId7" Type="http://schemas.openxmlformats.org/officeDocument/2006/relationships/image" Target="../media/image1020.png"/><Relationship Id="rId12" Type="http://schemas.openxmlformats.org/officeDocument/2006/relationships/image" Target="../media/image1070.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1060.png"/><Relationship Id="rId5" Type="http://schemas.microsoft.com/office/2007/relationships/hdphoto" Target="../media/hdphoto2.wdp"/><Relationship Id="rId10" Type="http://schemas.openxmlformats.org/officeDocument/2006/relationships/image" Target="../media/image1050.png"/><Relationship Id="rId4" Type="http://schemas.openxmlformats.org/officeDocument/2006/relationships/image" Target="../media/image18.png"/><Relationship Id="rId9" Type="http://schemas.openxmlformats.org/officeDocument/2006/relationships/image" Target="../media/image1040.png"/><Relationship Id="rId14" Type="http://schemas.openxmlformats.org/officeDocument/2006/relationships/image" Target="../media/image1090.png"/></Relationships>
</file>

<file path=ppt/slides/_rels/slide25.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7.png"/><Relationship Id="rId7" Type="http://schemas.openxmlformats.org/officeDocument/2006/relationships/image" Target="../media/image114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20.gif"/><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2.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jpeg"/></Relationships>
</file>

<file path=ppt/slides/_rels/slide2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28.jpeg"/></Relationships>
</file>

<file path=ppt/slides/_rels/slide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29.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image" Target="../media/image13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32.gif"/><Relationship Id="rId4" Type="http://schemas.openxmlformats.org/officeDocument/2006/relationships/image" Target="../media/image113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180.png"/><Relationship Id="rId4" Type="http://schemas.openxmlformats.org/officeDocument/2006/relationships/image" Target="../media/image1170.png"/></Relationships>
</file>

<file path=ppt/slides/_rels/slide3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37.png"/></Relationships>
</file>

<file path=ppt/slides/_rels/slide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34.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46.png"/><Relationship Id="rId4" Type="http://schemas.openxmlformats.org/officeDocument/2006/relationships/image" Target="../media/image145.png"/></Relationships>
</file>

<file path=ppt/slides/_rels/slide38.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1.xml"/><Relationship Id="rId6" Type="http://schemas.openxmlformats.org/officeDocument/2006/relationships/image" Target="../media/image151.png"/><Relationship Id="rId11" Type="http://schemas.openxmlformats.org/officeDocument/2006/relationships/image" Target="../media/image7.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gi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jpeg"/><Relationship Id="rId5" Type="http://schemas.microsoft.com/office/2007/relationships/hdphoto" Target="../media/hdphoto2.wdp"/><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3.png"/><Relationship Id="rId3" Type="http://schemas.openxmlformats.org/officeDocument/2006/relationships/image" Target="../media/image7.png"/><Relationship Id="rId7" Type="http://schemas.microsoft.com/office/2007/relationships/hdphoto" Target="../media/hdphoto2.wdp"/><Relationship Id="rId12" Type="http://schemas.openxmlformats.org/officeDocument/2006/relationships/image" Target="../media/image2110.png"/><Relationship Id="rId2" Type="http://schemas.openxmlformats.org/officeDocument/2006/relationships/notesSlide" Target="../notesSlides/notesSlide6.xml"/><Relationship Id="rId16"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2.png"/><Relationship Id="rId5" Type="http://schemas.microsoft.com/office/2007/relationships/hdphoto" Target="../media/hdphoto3.wdp"/><Relationship Id="rId15" Type="http://schemas.openxmlformats.org/officeDocument/2006/relationships/image" Target="../media/image246.png"/><Relationship Id="rId10"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1.png"/><Relationship Id="rId1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9.png"/><Relationship Id="rId3" Type="http://schemas.openxmlformats.org/officeDocument/2006/relationships/image" Target="../media/image7.png"/><Relationship Id="rId7" Type="http://schemas.openxmlformats.org/officeDocument/2006/relationships/image" Target="../media/image38.png"/><Relationship Id="rId12"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7.png"/><Relationship Id="rId5" Type="http://schemas.microsoft.com/office/2007/relationships/hdphoto" Target="../media/hdphoto2.wdp"/><Relationship Id="rId15" Type="http://schemas.openxmlformats.org/officeDocument/2006/relationships/image" Target="../media/image46.png"/><Relationship Id="rId10" Type="http://schemas.openxmlformats.org/officeDocument/2006/relationships/image" Target="../media/image26.png"/><Relationship Id="rId4" Type="http://schemas.openxmlformats.org/officeDocument/2006/relationships/image" Target="../media/image18.png"/><Relationship Id="rId9" Type="http://schemas.openxmlformats.org/officeDocument/2006/relationships/image" Target="../media/image40.png"/><Relationship Id="rId14" Type="http://schemas.openxmlformats.org/officeDocument/2006/relationships/image" Target="../media/image30.jpe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8.png"/><Relationship Id="rId18"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38.png"/><Relationship Id="rId12" Type="http://schemas.openxmlformats.org/officeDocument/2006/relationships/image" Target="../media/image31.png"/><Relationship Id="rId17" Type="http://schemas.openxmlformats.org/officeDocument/2006/relationships/image" Target="../media/image46.png"/><Relationship Id="rId2" Type="http://schemas.openxmlformats.org/officeDocument/2006/relationships/notesSlide" Target="../notesSlides/notesSlide8.xml"/><Relationship Id="rId16" Type="http://schemas.openxmlformats.org/officeDocument/2006/relationships/image" Target="../media/image30.jpe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7.png"/><Relationship Id="rId5" Type="http://schemas.microsoft.com/office/2007/relationships/hdphoto" Target="../media/hdphoto2.wdp"/><Relationship Id="rId15" Type="http://schemas.openxmlformats.org/officeDocument/2006/relationships/image" Target="../media/image29.png"/><Relationship Id="rId10" Type="http://schemas.openxmlformats.org/officeDocument/2006/relationships/image" Target="../media/image26.png"/><Relationship Id="rId4" Type="http://schemas.openxmlformats.org/officeDocument/2006/relationships/image" Target="../media/image18.png"/><Relationship Id="rId9" Type="http://schemas.openxmlformats.org/officeDocument/2006/relationships/image" Target="../media/image40.png"/><Relationship Id="rId14"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6.png"/><Relationship Id="rId18" Type="http://schemas.openxmlformats.org/officeDocument/2006/relationships/image" Target="../media/image51.png"/><Relationship Id="rId3" Type="http://schemas.openxmlformats.org/officeDocument/2006/relationships/image" Target="../media/image7.png"/><Relationship Id="rId21"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0.png"/><Relationship Id="rId17" Type="http://schemas.openxmlformats.org/officeDocument/2006/relationships/image" Target="../media/image49.png"/><Relationship Id="rId2" Type="http://schemas.openxmlformats.org/officeDocument/2006/relationships/notesSlide" Target="../notesSlides/notesSlide9.xml"/><Relationship Id="rId16" Type="http://schemas.openxmlformats.org/officeDocument/2006/relationships/image" Target="../media/image48.png"/><Relationship Id="rId20"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39.png"/><Relationship Id="rId5" Type="http://schemas.microsoft.com/office/2007/relationships/hdphoto" Target="../media/hdphoto2.wdp"/><Relationship Id="rId15" Type="http://schemas.openxmlformats.org/officeDocument/2006/relationships/image" Target="../media/image31.png"/><Relationship Id="rId10" Type="http://schemas.openxmlformats.org/officeDocument/2006/relationships/image" Target="../media/image46.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30.jpeg"/><Relationship Id="rId14" Type="http://schemas.openxmlformats.org/officeDocument/2006/relationships/image" Target="../media/image27.png"/><Relationship Id="rId22"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1-22 at 10.10.1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2358" y="5326093"/>
            <a:ext cx="2765533" cy="1250655"/>
          </a:xfrm>
          <a:prstGeom prst="rect">
            <a:avLst/>
          </a:prstGeom>
        </p:spPr>
      </p:pic>
      <p:pic>
        <p:nvPicPr>
          <p:cNvPr id="5" name="Picture 4" descr="Screen shot 2014-01-22 at 10.14.53.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61694" y="5293132"/>
            <a:ext cx="1327150" cy="1351879"/>
          </a:xfrm>
          <a:prstGeom prst="rect">
            <a:avLst/>
          </a:prstGeom>
        </p:spPr>
      </p:pic>
      <p:pic>
        <p:nvPicPr>
          <p:cNvPr id="6" name="Picture 4"/>
          <p:cNvPicPr>
            <a:picLocks noChangeAspect="1" noChangeArrowheads="1"/>
          </p:cNvPicPr>
          <p:nvPr/>
        </p:nvPicPr>
        <p:blipFill>
          <a:blip r:embed="rId5" cstate="email">
            <a:grayscl/>
            <a:biLevel thresh="50000"/>
            <a:extLst>
              <a:ext uri="{28A0092B-C50C-407E-A947-70E740481C1C}">
                <a14:useLocalDpi xmlns:a14="http://schemas.microsoft.com/office/drawing/2010/main"/>
              </a:ext>
            </a:extLst>
          </a:blip>
          <a:srcRect/>
          <a:stretch>
            <a:fillRect/>
          </a:stretch>
        </p:blipFill>
        <p:spPr bwMode="auto">
          <a:xfrm>
            <a:off x="10286156" y="5203126"/>
            <a:ext cx="1630362" cy="1611404"/>
          </a:xfrm>
          <a:prstGeom prst="rect">
            <a:avLst/>
          </a:prstGeom>
          <a:noFill/>
        </p:spPr>
      </p:pic>
      <p:sp>
        <p:nvSpPr>
          <p:cNvPr id="8" name="TextBox 7"/>
          <p:cNvSpPr txBox="1"/>
          <p:nvPr/>
        </p:nvSpPr>
        <p:spPr>
          <a:xfrm>
            <a:off x="396607" y="4750265"/>
            <a:ext cx="928459" cy="369332"/>
          </a:xfrm>
          <a:prstGeom prst="rect">
            <a:avLst/>
          </a:prstGeom>
          <a:noFill/>
        </p:spPr>
        <p:txBody>
          <a:bodyPr wrap="none" rtlCol="0">
            <a:spAutoFit/>
          </a:bodyPr>
          <a:lstStyle/>
          <a:p>
            <a:r>
              <a:rPr lang="en-US" b="1">
                <a:solidFill>
                  <a:schemeClr val="bg1">
                    <a:lumMod val="50000"/>
                  </a:schemeClr>
                </a:solidFill>
              </a:rPr>
              <a:t>funding</a:t>
            </a:r>
          </a:p>
        </p:txBody>
      </p:sp>
      <p:cxnSp>
        <p:nvCxnSpPr>
          <p:cNvPr id="9" name="Straight Connector 8"/>
          <p:cNvCxnSpPr>
            <a:cxnSpLocks/>
          </p:cNvCxnSpPr>
          <p:nvPr/>
        </p:nvCxnSpPr>
        <p:spPr>
          <a:xfrm>
            <a:off x="396607" y="5183096"/>
            <a:ext cx="11468559" cy="0"/>
          </a:xfrm>
          <a:prstGeom prst="line">
            <a:avLst/>
          </a:prstGeom>
          <a:ln w="12700">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2" name="Subtitle 2"/>
          <p:cNvSpPr txBox="1">
            <a:spLocks/>
          </p:cNvSpPr>
          <p:nvPr/>
        </p:nvSpPr>
        <p:spPr>
          <a:xfrm>
            <a:off x="690135" y="2570170"/>
            <a:ext cx="10631424" cy="178961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latin typeface="+mj-lt"/>
              </a:rPr>
              <a:t>Christopher Summerfield</a:t>
            </a:r>
          </a:p>
          <a:p>
            <a:r>
              <a:rPr lang="en-US" dirty="0">
                <a:latin typeface="+mj-lt"/>
              </a:rPr>
              <a:t>University of Oxford</a:t>
            </a:r>
          </a:p>
        </p:txBody>
      </p:sp>
      <p:pic>
        <p:nvPicPr>
          <p:cNvPr id="3" name="Picture 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21597" y="5326093"/>
            <a:ext cx="1968500" cy="1338870"/>
          </a:xfrm>
          <a:prstGeom prst="rect">
            <a:avLst/>
          </a:prstGeom>
        </p:spPr>
      </p:pic>
      <p:pic>
        <p:nvPicPr>
          <p:cNvPr id="10" name="Picture 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79545" y="5615205"/>
            <a:ext cx="1613828" cy="672429"/>
          </a:xfrm>
          <a:prstGeom prst="rect">
            <a:avLst/>
          </a:prstGeom>
        </p:spPr>
      </p:pic>
      <p:pic>
        <p:nvPicPr>
          <p:cNvPr id="1026" name="Picture 2" descr="Image result for wellcome trust image">
            <a:extLst>
              <a:ext uri="{FF2B5EF4-FFF2-40B4-BE49-F238E27FC236}">
                <a16:creationId xmlns:a16="http://schemas.microsoft.com/office/drawing/2014/main" id="{FBBF155B-6D61-B440-A93E-1ADB02CF3FB2}"/>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848045" y="5377190"/>
            <a:ext cx="1183761" cy="11837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D518BD2-D87D-A04D-9A56-3014C9AFA1C3}"/>
              </a:ext>
            </a:extLst>
          </p:cNvPr>
          <p:cNvSpPr/>
          <p:nvPr/>
        </p:nvSpPr>
        <p:spPr>
          <a:xfrm>
            <a:off x="690135" y="1523119"/>
            <a:ext cx="10908830" cy="830997"/>
          </a:xfrm>
          <a:prstGeom prst="rect">
            <a:avLst/>
          </a:prstGeom>
        </p:spPr>
        <p:txBody>
          <a:bodyPr wrap="square">
            <a:spAutoFit/>
          </a:bodyPr>
          <a:lstStyle/>
          <a:p>
            <a:pPr algn="ctr"/>
            <a:r>
              <a:rPr lang="en-GB" sz="4800" dirty="0">
                <a:latin typeface="+mj-lt"/>
              </a:rPr>
              <a:t>Neural networks: an introduction</a:t>
            </a:r>
          </a:p>
        </p:txBody>
      </p:sp>
    </p:spTree>
    <p:extLst>
      <p:ext uri="{BB962C8B-B14F-4D97-AF65-F5344CB8AC3E}">
        <p14:creationId xmlns:p14="http://schemas.microsoft.com/office/powerpoint/2010/main" val="195389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149CE4CD-2F54-D542-99EC-0F57AFA832F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9" name="Picture 8">
            <a:extLst>
              <a:ext uri="{FF2B5EF4-FFF2-40B4-BE49-F238E27FC236}">
                <a16:creationId xmlns:a16="http://schemas.microsoft.com/office/drawing/2014/main" id="{30B5E82E-3204-6740-83B8-B9E6B6343382}"/>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0" name="Rectangle 3">
            <a:extLst>
              <a:ext uri="{FF2B5EF4-FFF2-40B4-BE49-F238E27FC236}">
                <a16:creationId xmlns:a16="http://schemas.microsoft.com/office/drawing/2014/main" id="{C7F153C0-4573-664E-B94A-19965C34BA33}"/>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mj-lt"/>
              </a:rPr>
              <a:t>Model fitting: the basics</a:t>
            </a:r>
          </a:p>
        </p:txBody>
      </p:sp>
      <p:sp>
        <p:nvSpPr>
          <p:cNvPr id="11" name="Rounded Rectangle 10">
            <a:extLst>
              <a:ext uri="{FF2B5EF4-FFF2-40B4-BE49-F238E27FC236}">
                <a16:creationId xmlns:a16="http://schemas.microsoft.com/office/drawing/2014/main" id="{AB2C7AAD-8E4A-5FBC-ECC0-3C2716E582E6}"/>
              </a:ext>
            </a:extLst>
          </p:cNvPr>
          <p:cNvSpPr/>
          <p:nvPr/>
        </p:nvSpPr>
        <p:spPr>
          <a:xfrm>
            <a:off x="949932" y="5266094"/>
            <a:ext cx="2680666" cy="470956"/>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a:extLst>
              <a:ext uri="{FF2B5EF4-FFF2-40B4-BE49-F238E27FC236}">
                <a16:creationId xmlns:a16="http://schemas.microsoft.com/office/drawing/2014/main" id="{7FD65434-0547-822D-7F1A-ED0E09E01AF3}"/>
              </a:ext>
            </a:extLst>
          </p:cNvPr>
          <p:cNvSpPr/>
          <p:nvPr/>
        </p:nvSpPr>
        <p:spPr>
          <a:xfrm>
            <a:off x="1370062" y="3859248"/>
            <a:ext cx="1852763" cy="977583"/>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a:extLst>
              <a:ext uri="{FF2B5EF4-FFF2-40B4-BE49-F238E27FC236}">
                <a16:creationId xmlns:a16="http://schemas.microsoft.com/office/drawing/2014/main" id="{E62784E4-FA24-B1BA-6F80-01D5A0AEE2ED}"/>
              </a:ext>
            </a:extLst>
          </p:cNvPr>
          <p:cNvSpPr/>
          <p:nvPr/>
        </p:nvSpPr>
        <p:spPr>
          <a:xfrm>
            <a:off x="1002493" y="1666177"/>
            <a:ext cx="2680666" cy="792396"/>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C364925-8310-EE93-E61A-BD80B0731476}"/>
                  </a:ext>
                </a:extLst>
              </p:cNvPr>
              <p:cNvSpPr txBox="1"/>
              <p:nvPr/>
            </p:nvSpPr>
            <p:spPr>
              <a:xfrm>
                <a:off x="1492743" y="5245136"/>
                <a:ext cx="177728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𝑠𝑖𝑔𝑛𝑎𝑙</m:t>
                      </m:r>
                      <m:r>
                        <a:rPr lang="en-GB" sz="2400" b="0" i="1" dirty="0" smtClean="0">
                          <a:latin typeface="Cambria Math" panose="02040503050406030204" pitchFamily="18" charset="0"/>
                        </a:rPr>
                        <m:t>= </m:t>
                      </m:r>
                      <m:r>
                        <a:rPr lang="en-GB" sz="2400" i="1" dirty="0" smtClean="0">
                          <a:latin typeface="Cambria Math" panose="02040503050406030204" pitchFamily="18" charset="0"/>
                        </a:rPr>
                        <m:t>𝑥</m:t>
                      </m:r>
                    </m:oMath>
                  </m:oMathPara>
                </a14:m>
                <a:endParaRPr lang="en-GB" sz="2400" dirty="0"/>
              </a:p>
            </p:txBody>
          </p:sp>
        </mc:Choice>
        <mc:Fallback xmlns="">
          <p:sp>
            <p:nvSpPr>
              <p:cNvPr id="24" name="TextBox 23">
                <a:extLst>
                  <a:ext uri="{FF2B5EF4-FFF2-40B4-BE49-F238E27FC236}">
                    <a16:creationId xmlns:a16="http://schemas.microsoft.com/office/drawing/2014/main" id="{1C364925-8310-EE93-E61A-BD80B0731476}"/>
                  </a:ext>
                </a:extLst>
              </p:cNvPr>
              <p:cNvSpPr txBox="1">
                <a:spLocks noRot="1" noChangeAspect="1" noMove="1" noResize="1" noEditPoints="1" noAdjustHandles="1" noChangeArrowheads="1" noChangeShapeType="1" noTextEdit="1"/>
              </p:cNvSpPr>
              <p:nvPr/>
            </p:nvSpPr>
            <p:spPr>
              <a:xfrm>
                <a:off x="1492743" y="5245136"/>
                <a:ext cx="1777281" cy="461665"/>
              </a:xfrm>
              <a:prstGeom prst="rect">
                <a:avLst/>
              </a:prstGeom>
              <a:blipFill>
                <a:blip r:embed="rId4"/>
                <a:stretch>
                  <a:fillRect l="-709" b="-18421"/>
                </a:stretch>
              </a:blipFill>
            </p:spPr>
            <p:txBody>
              <a:bodyPr/>
              <a:lstStyle/>
              <a:p>
                <a:r>
                  <a:rPr lang="en-GB">
                    <a:noFill/>
                  </a:rPr>
                  <a:t> </a:t>
                </a:r>
              </a:p>
            </p:txBody>
          </p:sp>
        </mc:Fallback>
      </mc:AlternateContent>
      <p:sp>
        <p:nvSpPr>
          <p:cNvPr id="27" name="Rounded Rectangle 26">
            <a:extLst>
              <a:ext uri="{FF2B5EF4-FFF2-40B4-BE49-F238E27FC236}">
                <a16:creationId xmlns:a16="http://schemas.microsoft.com/office/drawing/2014/main" id="{BF314913-E061-EA8D-3AB0-39FC71C3BD15}"/>
              </a:ext>
            </a:extLst>
          </p:cNvPr>
          <p:cNvSpPr/>
          <p:nvPr/>
        </p:nvSpPr>
        <p:spPr>
          <a:xfrm>
            <a:off x="1002493" y="2979987"/>
            <a:ext cx="2680666" cy="470956"/>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3DA3805D-0C54-43FD-0161-8D8DF78A88CD}"/>
                  </a:ext>
                </a:extLst>
              </p:cNvPr>
              <p:cNvSpPr txBox="1"/>
              <p:nvPr/>
            </p:nvSpPr>
            <p:spPr>
              <a:xfrm>
                <a:off x="2083245" y="2953224"/>
                <a:ext cx="4303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dirty="0" smtClean="0">
                          <a:latin typeface="Cambria Math" panose="02040503050406030204" pitchFamily="18" charset="0"/>
                        </a:rPr>
                        <m:t>h</m:t>
                      </m:r>
                    </m:oMath>
                  </m:oMathPara>
                </a14:m>
                <a:endParaRPr lang="en-GB" sz="2400" dirty="0"/>
              </a:p>
            </p:txBody>
          </p:sp>
        </mc:Choice>
        <mc:Fallback>
          <p:sp>
            <p:nvSpPr>
              <p:cNvPr id="28" name="TextBox 27">
                <a:extLst>
                  <a:ext uri="{FF2B5EF4-FFF2-40B4-BE49-F238E27FC236}">
                    <a16:creationId xmlns:a16="http://schemas.microsoft.com/office/drawing/2014/main" id="{3DA3805D-0C54-43FD-0161-8D8DF78A88CD}"/>
                  </a:ext>
                </a:extLst>
              </p:cNvPr>
              <p:cNvSpPr txBox="1">
                <a:spLocks noRot="1" noChangeAspect="1" noMove="1" noResize="1" noEditPoints="1" noAdjustHandles="1" noChangeArrowheads="1" noChangeShapeType="1" noTextEdit="1"/>
              </p:cNvSpPr>
              <p:nvPr/>
            </p:nvSpPr>
            <p:spPr>
              <a:xfrm>
                <a:off x="2083245" y="2953224"/>
                <a:ext cx="430374" cy="46166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9DA6571-8F86-910D-D496-3BC77FF32E28}"/>
                  </a:ext>
                </a:extLst>
              </p:cNvPr>
              <p:cNvSpPr txBox="1"/>
              <p:nvPr/>
            </p:nvSpPr>
            <p:spPr>
              <a:xfrm>
                <a:off x="4655032" y="3722808"/>
                <a:ext cx="6731000" cy="12661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i="1" dirty="0" smtClean="0">
                          <a:latin typeface="Cambria Math" panose="02040503050406030204" pitchFamily="18" charset="0"/>
                        </a:rPr>
                        <m:t>−</m:t>
                      </m:r>
                      <m:d>
                        <m:dPr>
                          <m:begChr m:val="["/>
                          <m:endChr m:val="]"/>
                          <m:ctrlPr>
                            <a:rPr lang="en-GB" sz="2400" i="1" dirty="0" smtClean="0">
                              <a:latin typeface="Cambria Math" panose="02040503050406030204" pitchFamily="18" charset="0"/>
                            </a:rPr>
                          </m:ctrlPr>
                        </m:dPr>
                        <m:e>
                          <m:nary>
                            <m:naryPr>
                              <m:chr m:val="∑"/>
                              <m:ctrlPr>
                                <a:rPr lang="en-GB" sz="2400" b="0" i="1" dirty="0" smtClean="0">
                                  <a:latin typeface="Cambria Math" panose="02040503050406030204" pitchFamily="18" charset="0"/>
                                </a:rPr>
                              </m:ctrlPr>
                            </m:naryPr>
                            <m:sub>
                              <m:r>
                                <m:rPr>
                                  <m:brk m:alnAt="23"/>
                                </m:rPr>
                                <a:rPr lang="en-GB" sz="2400" b="0" i="1" dirty="0" smtClean="0">
                                  <a:latin typeface="Cambria Math" panose="02040503050406030204" pitchFamily="18" charset="0"/>
                                </a:rPr>
                                <m:t>𝑗</m:t>
                              </m:r>
                              <m:r>
                                <a:rPr lang="en-GB" sz="2400" b="0" i="1" dirty="0" smtClean="0">
                                  <a:latin typeface="Cambria Math" panose="02040503050406030204" pitchFamily="18" charset="0"/>
                                </a:rPr>
                                <m:t>=1</m:t>
                              </m:r>
                            </m:sub>
                            <m:sup>
                              <m:r>
                                <a:rPr lang="en-GB" sz="2400" b="0" i="1" dirty="0" smtClean="0">
                                  <a:latin typeface="Cambria Math" panose="02040503050406030204" pitchFamily="18" charset="0"/>
                                </a:rPr>
                                <m:t>𝑁</m:t>
                              </m:r>
                            </m:sup>
                            <m:e>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𝑗</m:t>
                                  </m:r>
                                </m:sub>
                              </m:sSub>
                              <m:func>
                                <m:funcPr>
                                  <m:ctrlPr>
                                    <a:rPr lang="en-GB" sz="2400" b="0" i="1" dirty="0" smtClean="0">
                                      <a:latin typeface="Cambria Math" panose="02040503050406030204" pitchFamily="18" charset="0"/>
                                    </a:rPr>
                                  </m:ctrlPr>
                                </m:funcPr>
                                <m:fName>
                                  <m:r>
                                    <m:rPr>
                                      <m:sty m:val="p"/>
                                    </m:rPr>
                                    <a:rPr lang="en-GB" sz="2400" b="0" i="0" dirty="0" smtClean="0">
                                      <a:latin typeface="Cambria Math" panose="02040503050406030204" pitchFamily="18" charset="0"/>
                                    </a:rPr>
                                    <m:t>log</m:t>
                                  </m:r>
                                </m:fName>
                                <m:e>
                                  <m:d>
                                    <m:dPr>
                                      <m:ctrlPr>
                                        <a:rPr lang="en-GB" sz="2400" b="0" i="1" dirty="0" smtClean="0">
                                          <a:latin typeface="Cambria Math" panose="02040503050406030204" pitchFamily="18" charset="0"/>
                                        </a:rPr>
                                      </m:ctrlPr>
                                    </m:dPr>
                                    <m:e>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𝑦</m:t>
                                              </m:r>
                                            </m:e>
                                          </m:acc>
                                        </m:e>
                                        <m:sub>
                                          <m:r>
                                            <a:rPr lang="en-GB" sz="2400" b="0" i="1" dirty="0" smtClean="0">
                                              <a:latin typeface="Cambria Math" panose="02040503050406030204" pitchFamily="18" charset="0"/>
                                            </a:rPr>
                                            <m:t>𝑗</m:t>
                                          </m:r>
                                        </m:sub>
                                      </m:sSub>
                                    </m:e>
                                  </m:d>
                                </m:e>
                              </m:func>
                              <m:r>
                                <a:rPr lang="en-GB" sz="2400" b="0" i="1" dirty="0" smtClean="0">
                                  <a:latin typeface="Cambria Math" panose="02040503050406030204" pitchFamily="18" charset="0"/>
                                </a:rPr>
                                <m:t>+(1−</m:t>
                              </m:r>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𝑗</m:t>
                                  </m:r>
                                </m:sub>
                              </m:sSub>
                            </m:e>
                          </m:nary>
                          <m:r>
                            <a:rPr lang="en-GB" sz="2400" b="0" i="1" dirty="0" smtClean="0">
                              <a:latin typeface="Cambria Math" panose="02040503050406030204" pitchFamily="18" charset="0"/>
                            </a:rPr>
                            <m:t>)</m:t>
                          </m:r>
                          <m:r>
                            <m:rPr>
                              <m:sty m:val="p"/>
                            </m:rPr>
                            <a:rPr lang="en-GB" sz="2400" b="0" i="0" dirty="0" smtClean="0">
                              <a:latin typeface="Cambria Math" panose="02040503050406030204" pitchFamily="18" charset="0"/>
                            </a:rPr>
                            <m:t>log</m:t>
                          </m:r>
                          <m:r>
                            <a:rPr lang="en-GB" sz="2400" b="0" i="1" dirty="0" smtClean="0">
                              <a:latin typeface="Cambria Math" panose="02040503050406030204" pitchFamily="18" charset="0"/>
                            </a:rPr>
                            <m:t>⁡(1−</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𝑦</m:t>
                                  </m:r>
                                </m:e>
                              </m:acc>
                            </m:e>
                            <m:sub>
                              <m:r>
                                <a:rPr lang="en-GB" sz="2400" b="0" i="1" dirty="0" smtClean="0">
                                  <a:latin typeface="Cambria Math" panose="02040503050406030204" pitchFamily="18" charset="0"/>
                                </a:rPr>
                                <m:t>𝑗</m:t>
                              </m:r>
                            </m:sub>
                          </m:sSub>
                          <m:r>
                            <a:rPr lang="en-GB" sz="2400" b="0" i="1" dirty="0" smtClean="0">
                              <a:latin typeface="Cambria Math" panose="02040503050406030204" pitchFamily="18" charset="0"/>
                            </a:rPr>
                            <m:t>)</m:t>
                          </m:r>
                        </m:e>
                      </m:d>
                    </m:oMath>
                  </m:oMathPara>
                </a14:m>
                <a:endParaRPr lang="en-GB" sz="2400" dirty="0"/>
              </a:p>
            </p:txBody>
          </p:sp>
        </mc:Choice>
        <mc:Fallback xmlns="">
          <p:sp>
            <p:nvSpPr>
              <p:cNvPr id="40" name="TextBox 39">
                <a:extLst>
                  <a:ext uri="{FF2B5EF4-FFF2-40B4-BE49-F238E27FC236}">
                    <a16:creationId xmlns:a16="http://schemas.microsoft.com/office/drawing/2014/main" id="{19DA6571-8F86-910D-D496-3BC77FF32E28}"/>
                  </a:ext>
                </a:extLst>
              </p:cNvPr>
              <p:cNvSpPr txBox="1">
                <a:spLocks noRot="1" noChangeAspect="1" noMove="1" noResize="1" noEditPoints="1" noAdjustHandles="1" noChangeArrowheads="1" noChangeShapeType="1" noTextEdit="1"/>
              </p:cNvSpPr>
              <p:nvPr/>
            </p:nvSpPr>
            <p:spPr>
              <a:xfrm>
                <a:off x="4655032" y="3722808"/>
                <a:ext cx="6731000" cy="1266180"/>
              </a:xfrm>
              <a:prstGeom prst="rect">
                <a:avLst/>
              </a:prstGeom>
              <a:blipFill>
                <a:blip r:embed="rId6"/>
                <a:stretch>
                  <a:fillRect t="-88000" b="-13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4D2B7B7-3A25-0476-592A-170315F0C139}"/>
                  </a:ext>
                </a:extLst>
              </p:cNvPr>
              <p:cNvSpPr txBox="1"/>
              <p:nvPr/>
            </p:nvSpPr>
            <p:spPr>
              <a:xfrm>
                <a:off x="5850359" y="5212084"/>
                <a:ext cx="3736792" cy="646331"/>
              </a:xfrm>
              <a:prstGeom prst="rect">
                <a:avLst/>
              </a:prstGeom>
              <a:noFill/>
            </p:spPr>
            <p:txBody>
              <a:bodyPr wrap="none" rtlCol="0">
                <a:spAutoFit/>
              </a:bodyPr>
              <a:lstStyle/>
              <a:p>
                <a:r>
                  <a:rPr lang="en-GB" dirty="0"/>
                  <a:t>Binary cross-entropy loss</a:t>
                </a:r>
              </a:p>
              <a:p>
                <a:r>
                  <a:rPr lang="en-GB" dirty="0"/>
                  <a:t>(equivalent to </a:t>
                </a:r>
                <a14:m>
                  <m:oMath xmlns:m="http://schemas.openxmlformats.org/officeDocument/2006/math">
                    <m:r>
                      <a:rPr lang="en-GB" b="0" i="1" smtClean="0">
                        <a:latin typeface="Cambria Math" panose="02040503050406030204" pitchFamily="18" charset="0"/>
                      </a:rPr>
                      <m:t>−</m:t>
                    </m:r>
                    <m:r>
                      <m:rPr>
                        <m:sty m:val="p"/>
                      </m:rPr>
                      <a:rPr lang="en-GB" b="0" i="0" smtClean="0">
                        <a:latin typeface="Cambria Math" panose="02040503050406030204" pitchFamily="18" charset="0"/>
                      </a:rPr>
                      <m:t>log</m:t>
                    </m:r>
                    <m:r>
                      <a:rPr lang="en-GB" b="0" i="1" smtClean="0">
                        <a:latin typeface="Cambria Math" panose="02040503050406030204" pitchFamily="18" charset="0"/>
                      </a:rPr>
                      <m:t>⁡(</m:t>
                    </m:r>
                    <m:r>
                      <a:rPr lang="en-GB" b="0" i="1" smtClean="0">
                        <a:latin typeface="Cambria Math" panose="02040503050406030204" pitchFamily="18" charset="0"/>
                      </a:rPr>
                      <m:t>𝑝</m:t>
                    </m:r>
                    <m:d>
                      <m:dPr>
                        <m:ctrlPr>
                          <a:rPr lang="en-GB" b="0" i="1" smtClean="0">
                            <a:latin typeface="Cambria Math" panose="02040503050406030204" pitchFamily="18" charset="0"/>
                          </a:rPr>
                        </m:ctrlPr>
                      </m:dPr>
                      <m:e>
                        <m:r>
                          <a:rPr lang="en-GB" b="0" i="1" smtClean="0">
                            <a:latin typeface="Cambria Math" panose="02040503050406030204" pitchFamily="18" charset="0"/>
                          </a:rPr>
                          <m:t>𝑑𝑎𝑡𝑎</m:t>
                        </m:r>
                      </m:e>
                      <m:e>
                        <m:r>
                          <a:rPr lang="en-GB" b="0" i="1" smtClean="0">
                            <a:latin typeface="Cambria Math" panose="02040503050406030204" pitchFamily="18" charset="0"/>
                          </a:rPr>
                          <m:t>𝑚𝑜𝑑𝑒𝑙</m:t>
                        </m:r>
                      </m:e>
                    </m:d>
                    <m:r>
                      <a:rPr lang="en-GB" b="0" i="1" smtClean="0">
                        <a:latin typeface="Cambria Math" panose="02040503050406030204" pitchFamily="18" charset="0"/>
                      </a:rPr>
                      <m:t>)</m:t>
                    </m:r>
                  </m:oMath>
                </a14:m>
                <a:endParaRPr lang="en-GB" dirty="0"/>
              </a:p>
            </p:txBody>
          </p:sp>
        </mc:Choice>
        <mc:Fallback xmlns="">
          <p:sp>
            <p:nvSpPr>
              <p:cNvPr id="7" name="TextBox 6">
                <a:extLst>
                  <a:ext uri="{FF2B5EF4-FFF2-40B4-BE49-F238E27FC236}">
                    <a16:creationId xmlns:a16="http://schemas.microsoft.com/office/drawing/2014/main" id="{04D2B7B7-3A25-0476-592A-170315F0C139}"/>
                  </a:ext>
                </a:extLst>
              </p:cNvPr>
              <p:cNvSpPr txBox="1">
                <a:spLocks noRot="1" noChangeAspect="1" noMove="1" noResize="1" noEditPoints="1" noAdjustHandles="1" noChangeArrowheads="1" noChangeShapeType="1" noTextEdit="1"/>
              </p:cNvSpPr>
              <p:nvPr/>
            </p:nvSpPr>
            <p:spPr>
              <a:xfrm>
                <a:off x="5850359" y="5212084"/>
                <a:ext cx="3736792" cy="646331"/>
              </a:xfrm>
              <a:prstGeom prst="rect">
                <a:avLst/>
              </a:prstGeom>
              <a:blipFill>
                <a:blip r:embed="rId11"/>
                <a:stretch>
                  <a:fillRect l="-1351" t="-3846" b="-1538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8B266CE-27F7-11D4-BEB0-9450A0BCD06A}"/>
                  </a:ext>
                </a:extLst>
              </p:cNvPr>
              <p:cNvSpPr txBox="1"/>
              <p:nvPr/>
            </p:nvSpPr>
            <p:spPr>
              <a:xfrm>
                <a:off x="1360355" y="4113764"/>
                <a:ext cx="185993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h</m:t>
                      </m:r>
                      <m:r>
                        <a:rPr lang="en-GB" sz="2400" b="0" i="1" smtClean="0">
                          <a:latin typeface="Cambria Math" panose="02040503050406030204" pitchFamily="18" charset="0"/>
                        </a:rPr>
                        <m:t>=</m:t>
                      </m:r>
                      <m:r>
                        <a:rPr lang="en-GB" sz="2400" b="1" i="1" smtClean="0">
                          <a:solidFill>
                            <a:srgbClr val="FF0000"/>
                          </a:solidFill>
                          <a:latin typeface="Cambria Math" panose="02040503050406030204" pitchFamily="18" charset="0"/>
                        </a:rPr>
                        <m:t>𝑾</m:t>
                      </m:r>
                      <m:r>
                        <a:rPr lang="en-GB" sz="2400" b="0" i="1" smtClean="0">
                          <a:latin typeface="Cambria Math" panose="02040503050406030204" pitchFamily="18" charset="0"/>
                        </a:rPr>
                        <m:t>𝑥</m:t>
                      </m:r>
                      <m:r>
                        <a:rPr lang="en-GB" sz="2400" b="0" i="1" smtClean="0">
                          <a:latin typeface="Cambria Math" panose="02040503050406030204" pitchFamily="18" charset="0"/>
                        </a:rPr>
                        <m:t>+</m:t>
                      </m:r>
                      <m:r>
                        <a:rPr lang="en-GB" sz="2400" b="1" i="1" smtClean="0">
                          <a:solidFill>
                            <a:srgbClr val="FF0000"/>
                          </a:solidFill>
                          <a:latin typeface="Cambria Math" panose="02040503050406030204" pitchFamily="18" charset="0"/>
                        </a:rPr>
                        <m:t>𝒃</m:t>
                      </m:r>
                    </m:oMath>
                  </m:oMathPara>
                </a14:m>
                <a:endParaRPr lang="en-GB" sz="2400" b="1" dirty="0"/>
              </a:p>
            </p:txBody>
          </p:sp>
        </mc:Choice>
        <mc:Fallback>
          <p:sp>
            <p:nvSpPr>
              <p:cNvPr id="12" name="TextBox 11">
                <a:extLst>
                  <a:ext uri="{FF2B5EF4-FFF2-40B4-BE49-F238E27FC236}">
                    <a16:creationId xmlns:a16="http://schemas.microsoft.com/office/drawing/2014/main" id="{18B266CE-27F7-11D4-BEB0-9450A0BCD06A}"/>
                  </a:ext>
                </a:extLst>
              </p:cNvPr>
              <p:cNvSpPr txBox="1">
                <a:spLocks noRot="1" noChangeAspect="1" noMove="1" noResize="1" noEditPoints="1" noAdjustHandles="1" noChangeArrowheads="1" noChangeShapeType="1" noTextEdit="1"/>
              </p:cNvSpPr>
              <p:nvPr/>
            </p:nvSpPr>
            <p:spPr>
              <a:xfrm>
                <a:off x="1360355" y="4113764"/>
                <a:ext cx="1859932" cy="461665"/>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B3B7DEB-D11F-3433-AB3C-2F19C1542763}"/>
                  </a:ext>
                </a:extLst>
              </p:cNvPr>
              <p:cNvSpPr txBox="1"/>
              <p:nvPr/>
            </p:nvSpPr>
            <p:spPr>
              <a:xfrm>
                <a:off x="1370062" y="1626832"/>
                <a:ext cx="1779333" cy="8188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𝑦</m:t>
                          </m:r>
                        </m:e>
                      </m:acc>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1</m:t>
                          </m:r>
                        </m:num>
                        <m:den>
                          <m:r>
                            <a:rPr lang="en-GB" sz="2400" b="0" i="1" smtClean="0">
                              <a:latin typeface="Cambria Math" panose="02040503050406030204" pitchFamily="18" charset="0"/>
                            </a:rPr>
                            <m:t>1+</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𝑒</m:t>
                              </m:r>
                            </m:e>
                            <m:sup>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m:t>
                                  </m:r>
                                </m:sup>
                              </m:sSup>
                            </m:sup>
                          </m:sSup>
                        </m:den>
                      </m:f>
                    </m:oMath>
                  </m:oMathPara>
                </a14:m>
                <a:endParaRPr lang="en-GB" sz="2400" dirty="0"/>
              </a:p>
            </p:txBody>
          </p:sp>
        </mc:Choice>
        <mc:Fallback xmlns="">
          <p:sp>
            <p:nvSpPr>
              <p:cNvPr id="13" name="TextBox 12">
                <a:extLst>
                  <a:ext uri="{FF2B5EF4-FFF2-40B4-BE49-F238E27FC236}">
                    <a16:creationId xmlns:a16="http://schemas.microsoft.com/office/drawing/2014/main" id="{7B3B7DEB-D11F-3433-AB3C-2F19C1542763}"/>
                  </a:ext>
                </a:extLst>
              </p:cNvPr>
              <p:cNvSpPr txBox="1">
                <a:spLocks noRot="1" noChangeAspect="1" noMove="1" noResize="1" noEditPoints="1" noAdjustHandles="1" noChangeArrowheads="1" noChangeShapeType="1" noTextEdit="1"/>
              </p:cNvSpPr>
              <p:nvPr/>
            </p:nvSpPr>
            <p:spPr>
              <a:xfrm>
                <a:off x="1370062" y="1626832"/>
                <a:ext cx="1779333" cy="818814"/>
              </a:xfrm>
              <a:prstGeom prst="rect">
                <a:avLst/>
              </a:prstGeom>
              <a:blipFill>
                <a:blip r:embed="rId13"/>
                <a:stretch>
                  <a:fillRect b="-7692"/>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3891B317-758B-0D26-160B-0AB6C802E61D}"/>
              </a:ext>
            </a:extLst>
          </p:cNvPr>
          <p:cNvSpPr txBox="1"/>
          <p:nvPr/>
        </p:nvSpPr>
        <p:spPr>
          <a:xfrm>
            <a:off x="5610579" y="3081611"/>
            <a:ext cx="1484702" cy="369332"/>
          </a:xfrm>
          <a:prstGeom prst="rect">
            <a:avLst/>
          </a:prstGeom>
          <a:noFill/>
        </p:spPr>
        <p:txBody>
          <a:bodyPr wrap="none" rtlCol="0">
            <a:spAutoFit/>
          </a:bodyPr>
          <a:lstStyle/>
          <a:p>
            <a:r>
              <a:rPr lang="en-GB" dirty="0"/>
              <a:t>Loss function:</a:t>
            </a:r>
          </a:p>
        </p:txBody>
      </p:sp>
    </p:spTree>
    <p:extLst>
      <p:ext uri="{BB962C8B-B14F-4D97-AF65-F5344CB8AC3E}">
        <p14:creationId xmlns:p14="http://schemas.microsoft.com/office/powerpoint/2010/main" val="2551010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C347FB-8561-7149-BDF6-43711968B81A}"/>
              </a:ext>
            </a:extLst>
          </p:cNvPr>
          <p:cNvSpPr/>
          <p:nvPr/>
        </p:nvSpPr>
        <p:spPr>
          <a:xfrm>
            <a:off x="283747" y="1286152"/>
            <a:ext cx="9445836" cy="523220"/>
          </a:xfrm>
          <a:prstGeom prst="rect">
            <a:avLst/>
          </a:prstGeom>
        </p:spPr>
        <p:txBody>
          <a:bodyPr wrap="square">
            <a:spAutoFit/>
          </a:bodyPr>
          <a:lstStyle/>
          <a:p>
            <a:r>
              <a:rPr lang="en-US" sz="2800" dirty="0">
                <a:solidFill>
                  <a:schemeClr val="accent1"/>
                </a:solidFill>
              </a:rPr>
              <a:t>Network weights are typically trained with </a:t>
            </a:r>
            <a:r>
              <a:rPr lang="en-US" sz="2800" b="1" dirty="0">
                <a:solidFill>
                  <a:schemeClr val="accent1"/>
                </a:solidFill>
              </a:rPr>
              <a:t>gradient descent</a:t>
            </a:r>
            <a:endParaRPr lang="en-US" sz="2800" dirty="0">
              <a:solidFill>
                <a:schemeClr val="accent1"/>
              </a:solidFill>
            </a:endParaRPr>
          </a:p>
        </p:txBody>
      </p:sp>
      <p:grpSp>
        <p:nvGrpSpPr>
          <p:cNvPr id="22" name="Group 21">
            <a:extLst>
              <a:ext uri="{FF2B5EF4-FFF2-40B4-BE49-F238E27FC236}">
                <a16:creationId xmlns:a16="http://schemas.microsoft.com/office/drawing/2014/main" id="{EF4E59B8-7CC4-F642-AD55-6632E79BF919}"/>
              </a:ext>
            </a:extLst>
          </p:cNvPr>
          <p:cNvGrpSpPr/>
          <p:nvPr/>
        </p:nvGrpSpPr>
        <p:grpSpPr>
          <a:xfrm>
            <a:off x="487716" y="2763358"/>
            <a:ext cx="4411041" cy="3536483"/>
            <a:chOff x="553279" y="2795142"/>
            <a:chExt cx="4411041" cy="3536483"/>
          </a:xfrm>
        </p:grpSpPr>
        <p:pic>
          <p:nvPicPr>
            <p:cNvPr id="7" name="Picture 6">
              <a:extLst>
                <a:ext uri="{FF2B5EF4-FFF2-40B4-BE49-F238E27FC236}">
                  <a16:creationId xmlns:a16="http://schemas.microsoft.com/office/drawing/2014/main" id="{73CD5319-AF42-2A42-BC55-55F57790D11F}"/>
                </a:ext>
              </a:extLst>
            </p:cNvPr>
            <p:cNvPicPr>
              <a:picLocks noChangeAspect="1"/>
            </p:cNvPicPr>
            <p:nvPr/>
          </p:nvPicPr>
          <p:blipFill>
            <a:blip r:embed="rId3"/>
            <a:stretch>
              <a:fillRect/>
            </a:stretch>
          </p:blipFill>
          <p:spPr>
            <a:xfrm>
              <a:off x="553279" y="2795142"/>
              <a:ext cx="4411041" cy="315346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79ED9B-8A56-F24A-BDF7-F5E945560B9E}"/>
                    </a:ext>
                  </a:extLst>
                </p:cNvPr>
                <p:cNvSpPr txBox="1"/>
                <p:nvPr/>
              </p:nvSpPr>
              <p:spPr>
                <a:xfrm>
                  <a:off x="1505503" y="2954168"/>
                  <a:ext cx="5018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𝑤</m:t>
                            </m:r>
                          </m:e>
                          <m:sub>
                            <m:r>
                              <a:rPr lang="en-GB" i="1">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DE79ED9B-8A56-F24A-BDF7-F5E945560B9E}"/>
                    </a:ext>
                  </a:extLst>
                </p:cNvPr>
                <p:cNvSpPr txBox="1">
                  <a:spLocks noRot="1" noChangeAspect="1" noMove="1" noResize="1" noEditPoints="1" noAdjustHandles="1" noChangeArrowheads="1" noChangeShapeType="1" noTextEdit="1"/>
                </p:cNvSpPr>
                <p:nvPr/>
              </p:nvSpPr>
              <p:spPr>
                <a:xfrm>
                  <a:off x="1505503" y="2954168"/>
                  <a:ext cx="50180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65B904-8FD8-C249-B105-5B3D75B5B8A6}"/>
                    </a:ext>
                  </a:extLst>
                </p:cNvPr>
                <p:cNvSpPr txBox="1"/>
                <p:nvPr/>
              </p:nvSpPr>
              <p:spPr>
                <a:xfrm>
                  <a:off x="3736750" y="3165338"/>
                  <a:ext cx="507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𝑤</m:t>
                            </m:r>
                          </m:e>
                          <m:sub>
                            <m:r>
                              <a:rPr lang="en-GB" i="1">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1165B904-8FD8-C249-B105-5B3D75B5B8A6}"/>
                    </a:ext>
                  </a:extLst>
                </p:cNvPr>
                <p:cNvSpPr txBox="1">
                  <a:spLocks noRot="1" noChangeAspect="1" noMove="1" noResize="1" noEditPoints="1" noAdjustHandles="1" noChangeArrowheads="1" noChangeShapeType="1" noTextEdit="1"/>
                </p:cNvSpPr>
                <p:nvPr/>
              </p:nvSpPr>
              <p:spPr>
                <a:xfrm>
                  <a:off x="3736750" y="3165338"/>
                  <a:ext cx="507127" cy="369332"/>
                </a:xfrm>
                <a:prstGeom prst="rect">
                  <a:avLst/>
                </a:prstGeom>
                <a:blipFill>
                  <a:blip r:embed="rId6"/>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8882914-7EA4-694C-A1F2-58B622AA379F}"/>
                </a:ext>
              </a:extLst>
            </p:cNvPr>
            <p:cNvSpPr txBox="1"/>
            <p:nvPr/>
          </p:nvSpPr>
          <p:spPr>
            <a:xfrm>
              <a:off x="1038364" y="4235238"/>
              <a:ext cx="1336691" cy="1292662"/>
            </a:xfrm>
            <a:prstGeom prst="rect">
              <a:avLst/>
            </a:prstGeom>
            <a:noFill/>
          </p:spPr>
          <p:txBody>
            <a:bodyPr wrap="square" rtlCol="0">
              <a:spAutoFit/>
            </a:bodyPr>
            <a:lstStyle/>
            <a:p>
              <a:r>
                <a:rPr lang="en-US" sz="2400" b="1" dirty="0"/>
                <a:t>Loss</a:t>
              </a:r>
            </a:p>
            <a:p>
              <a:r>
                <a:rPr lang="en-US" dirty="0"/>
                <a:t>(how bad </a:t>
              </a:r>
            </a:p>
            <a:p>
              <a:r>
                <a:rPr lang="en-US" dirty="0"/>
                <a:t>is your prediction)</a:t>
              </a:r>
            </a:p>
          </p:txBody>
        </p:sp>
        <p:cxnSp>
          <p:nvCxnSpPr>
            <p:cNvPr id="12" name="Straight Arrow Connector 11">
              <a:extLst>
                <a:ext uri="{FF2B5EF4-FFF2-40B4-BE49-F238E27FC236}">
                  <a16:creationId xmlns:a16="http://schemas.microsoft.com/office/drawing/2014/main" id="{3A882BCC-CF73-DB4A-A9A3-DB404174A082}"/>
                </a:ext>
              </a:extLst>
            </p:cNvPr>
            <p:cNvCxnSpPr/>
            <p:nvPr/>
          </p:nvCxnSpPr>
          <p:spPr>
            <a:xfrm>
              <a:off x="929872" y="4412975"/>
              <a:ext cx="0" cy="1033670"/>
            </a:xfrm>
            <a:prstGeom prst="straightConnector1">
              <a:avLst/>
            </a:prstGeom>
            <a:ln w="50800">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BFB4E7C-409A-0444-8788-D4E6CE282A42}"/>
                </a:ext>
              </a:extLst>
            </p:cNvPr>
            <p:cNvSpPr txBox="1"/>
            <p:nvPr/>
          </p:nvSpPr>
          <p:spPr>
            <a:xfrm>
              <a:off x="1866417" y="5685294"/>
              <a:ext cx="1762021" cy="646331"/>
            </a:xfrm>
            <a:prstGeom prst="rect">
              <a:avLst/>
            </a:prstGeom>
            <a:noFill/>
          </p:spPr>
          <p:txBody>
            <a:bodyPr wrap="none" rtlCol="0">
              <a:spAutoFit/>
            </a:bodyPr>
            <a:lstStyle/>
            <a:p>
              <a:pPr algn="ctr"/>
              <a:r>
                <a:rPr lang="en-US" dirty="0"/>
                <a:t>global minimum </a:t>
              </a:r>
            </a:p>
            <a:p>
              <a:pPr algn="ctr"/>
              <a:r>
                <a:rPr lang="en-US" dirty="0"/>
                <a:t>(best prediction)</a:t>
              </a:r>
            </a:p>
          </p:txBody>
        </p:sp>
        <p:pic>
          <p:nvPicPr>
            <p:cNvPr id="52228" name="Picture 4" descr="Related image">
              <a:extLst>
                <a:ext uri="{FF2B5EF4-FFF2-40B4-BE49-F238E27FC236}">
                  <a16:creationId xmlns:a16="http://schemas.microsoft.com/office/drawing/2014/main" id="{74172DBA-4AFA-2446-A3D7-DF1174C1458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95941" y="3138834"/>
              <a:ext cx="552174" cy="5521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309CF2F2-DB96-0346-BEB0-2F7AD74BDE9B}"/>
                </a:ext>
              </a:extLst>
            </p:cNvPr>
            <p:cNvCxnSpPr>
              <a:cxnSpLocks/>
            </p:cNvCxnSpPr>
            <p:nvPr/>
          </p:nvCxnSpPr>
          <p:spPr>
            <a:xfrm flipH="1">
              <a:off x="2739508" y="3638000"/>
              <a:ext cx="79512" cy="466026"/>
            </a:xfrm>
            <a:prstGeom prst="straightConnector1">
              <a:avLst/>
            </a:prstGeom>
            <a:ln w="508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1" name="TextBox 20">
            <a:extLst>
              <a:ext uri="{FF2B5EF4-FFF2-40B4-BE49-F238E27FC236}">
                <a16:creationId xmlns:a16="http://schemas.microsoft.com/office/drawing/2014/main" id="{0722BE49-2226-524B-8395-60145B014408}"/>
              </a:ext>
            </a:extLst>
          </p:cNvPr>
          <p:cNvSpPr txBox="1"/>
          <p:nvPr/>
        </p:nvSpPr>
        <p:spPr>
          <a:xfrm>
            <a:off x="566876" y="2296713"/>
            <a:ext cx="3611438" cy="461665"/>
          </a:xfrm>
          <a:prstGeom prst="rect">
            <a:avLst/>
          </a:prstGeom>
          <a:noFill/>
        </p:spPr>
        <p:txBody>
          <a:bodyPr wrap="none" rtlCol="0">
            <a:spAutoFit/>
          </a:bodyPr>
          <a:lstStyle/>
          <a:p>
            <a:r>
              <a:rPr lang="en-US" sz="2400" dirty="0">
                <a:solidFill>
                  <a:schemeClr val="bg1">
                    <a:lumMod val="50000"/>
                  </a:schemeClr>
                </a:solidFill>
              </a:rPr>
              <a:t>visualisation with 2 weights</a:t>
            </a:r>
          </a:p>
        </p:txBody>
      </p:sp>
      <p:sp>
        <p:nvSpPr>
          <p:cNvPr id="23" name="TextBox 22">
            <a:extLst>
              <a:ext uri="{FF2B5EF4-FFF2-40B4-BE49-F238E27FC236}">
                <a16:creationId xmlns:a16="http://schemas.microsoft.com/office/drawing/2014/main" id="{DE16A0E9-17BE-9C4A-BF75-65BBDC5D8ECE}"/>
              </a:ext>
            </a:extLst>
          </p:cNvPr>
          <p:cNvSpPr txBox="1"/>
          <p:nvPr/>
        </p:nvSpPr>
        <p:spPr>
          <a:xfrm>
            <a:off x="5096193" y="2570376"/>
            <a:ext cx="6221190" cy="3539430"/>
          </a:xfrm>
          <a:prstGeom prst="rect">
            <a:avLst/>
          </a:prstGeom>
          <a:noFill/>
        </p:spPr>
        <p:txBody>
          <a:bodyPr wrap="square" rtlCol="0">
            <a:spAutoFit/>
          </a:bodyPr>
          <a:lstStyle/>
          <a:p>
            <a:r>
              <a:rPr lang="en-US" sz="2800" dirty="0"/>
              <a:t>This involves calculating the derivative of the loss with respect to the parameters, i.e., how much better does a prediction get for a given change in weights?</a:t>
            </a:r>
          </a:p>
          <a:p>
            <a:endParaRPr lang="en-US" sz="2800" dirty="0"/>
          </a:p>
          <a:p>
            <a:r>
              <a:rPr lang="en-US" sz="2800" dirty="0"/>
              <a:t>For </a:t>
            </a:r>
            <a:r>
              <a:rPr lang="en-US" sz="2800" b="1" dirty="0"/>
              <a:t>linear problems</a:t>
            </a:r>
            <a:r>
              <a:rPr lang="en-US" sz="2800" dirty="0"/>
              <a:t>, the error landscape is convex, i.e., there is a single global minimum</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7AFC299-B03D-DE41-805C-0C612D847F9C}"/>
                  </a:ext>
                </a:extLst>
              </p:cNvPr>
              <p:cNvSpPr txBox="1"/>
              <p:nvPr/>
            </p:nvSpPr>
            <p:spPr>
              <a:xfrm>
                <a:off x="1065503" y="3475004"/>
                <a:ext cx="1542025" cy="646331"/>
              </a:xfrm>
              <a:prstGeom prst="rect">
                <a:avLst/>
              </a:prstGeom>
              <a:solidFill>
                <a:schemeClr val="bg1">
                  <a:alpha val="45000"/>
                </a:schemeClr>
              </a:solidFill>
            </p:spPr>
            <p:txBody>
              <a:bodyPr wrap="none" rtlCol="0">
                <a:spAutoFit/>
              </a:bodyPr>
              <a:lstStyle/>
              <a:p>
                <a:pPr algn="r"/>
                <a:r>
                  <a:rPr lang="en-US" b="1" dirty="0">
                    <a:solidFill>
                      <a:srgbClr val="FF0000"/>
                    </a:solidFill>
                  </a:rPr>
                  <a:t>step size</a:t>
                </a:r>
                <a:r>
                  <a:rPr lang="en-US" b="1" dirty="0">
                    <a:solidFill>
                      <a:srgbClr val="FF0000"/>
                    </a:solidFill>
                    <a:ea typeface="Cambria Math" panose="02040503050406030204" pitchFamily="18" charset="0"/>
                  </a:rPr>
                  <a:t> </a:t>
                </a:r>
                <a14:m>
                  <m:oMath xmlns:m="http://schemas.openxmlformats.org/officeDocument/2006/math">
                    <m:r>
                      <a:rPr lang="en-US" b="1" i="1">
                        <a:solidFill>
                          <a:srgbClr val="FF0000"/>
                        </a:solidFill>
                        <a:latin typeface="Cambria Math" panose="02040503050406030204" pitchFamily="18" charset="0"/>
                        <a:ea typeface="Cambria Math" panose="02040503050406030204" pitchFamily="18" charset="0"/>
                      </a:rPr>
                      <m:t>𝜶</m:t>
                    </m:r>
                  </m:oMath>
                </a14:m>
                <a:endParaRPr lang="en-US" b="1" dirty="0">
                  <a:solidFill>
                    <a:srgbClr val="FF0000"/>
                  </a:solidFill>
                </a:endParaRPr>
              </a:p>
              <a:p>
                <a:pPr algn="r"/>
                <a:r>
                  <a:rPr lang="en-US" b="1" dirty="0">
                    <a:solidFill>
                      <a:srgbClr val="FF0000"/>
                    </a:solidFill>
                  </a:rPr>
                  <a:t>(learning rate)</a:t>
                </a:r>
              </a:p>
            </p:txBody>
          </p:sp>
        </mc:Choice>
        <mc:Fallback xmlns="">
          <p:sp>
            <p:nvSpPr>
              <p:cNvPr id="24" name="TextBox 23">
                <a:extLst>
                  <a:ext uri="{FF2B5EF4-FFF2-40B4-BE49-F238E27FC236}">
                    <a16:creationId xmlns:a16="http://schemas.microsoft.com/office/drawing/2014/main" id="{E7AFC299-B03D-DE41-805C-0C612D847F9C}"/>
                  </a:ext>
                </a:extLst>
              </p:cNvPr>
              <p:cNvSpPr txBox="1">
                <a:spLocks noRot="1" noChangeAspect="1" noMove="1" noResize="1" noEditPoints="1" noAdjustHandles="1" noChangeArrowheads="1" noChangeShapeType="1" noTextEdit="1"/>
              </p:cNvSpPr>
              <p:nvPr/>
            </p:nvSpPr>
            <p:spPr>
              <a:xfrm>
                <a:off x="1065503" y="3475004"/>
                <a:ext cx="1542025" cy="646331"/>
              </a:xfrm>
              <a:prstGeom prst="rect">
                <a:avLst/>
              </a:prstGeom>
              <a:blipFill>
                <a:blip r:embed="rId9"/>
                <a:stretch>
                  <a:fillRect l="-2459" t="-3846" r="-3279" b="-13462"/>
                </a:stretch>
              </a:blipFill>
            </p:spPr>
            <p:txBody>
              <a:bodyPr/>
              <a:lstStyle/>
              <a:p>
                <a:r>
                  <a:rPr lang="en-GB">
                    <a:noFill/>
                  </a:rPr>
                  <a:t> </a:t>
                </a:r>
              </a:p>
            </p:txBody>
          </p:sp>
        </mc:Fallback>
      </mc:AlternateContent>
      <p:sp>
        <p:nvSpPr>
          <p:cNvPr id="18" name="Rectangle 2">
            <a:extLst>
              <a:ext uri="{FF2B5EF4-FFF2-40B4-BE49-F238E27FC236}">
                <a16:creationId xmlns:a16="http://schemas.microsoft.com/office/drawing/2014/main" id="{B9FF3C7A-8FA8-A3D5-C88A-0084BCCD0087}"/>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9" name="Picture 18">
            <a:extLst>
              <a:ext uri="{FF2B5EF4-FFF2-40B4-BE49-F238E27FC236}">
                <a16:creationId xmlns:a16="http://schemas.microsoft.com/office/drawing/2014/main" id="{8DDFD80B-447B-43E6-36C9-3C61704ADA6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20" name="Rectangle 3">
            <a:extLst>
              <a:ext uri="{FF2B5EF4-FFF2-40B4-BE49-F238E27FC236}">
                <a16:creationId xmlns:a16="http://schemas.microsoft.com/office/drawing/2014/main" id="{88C6FE1E-93B0-F7DA-8A82-7C0D8EA06048}"/>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Gradient descent</a:t>
            </a:r>
          </a:p>
        </p:txBody>
      </p:sp>
    </p:spTree>
    <p:extLst>
      <p:ext uri="{BB962C8B-B14F-4D97-AF65-F5344CB8AC3E}">
        <p14:creationId xmlns:p14="http://schemas.microsoft.com/office/powerpoint/2010/main" val="1132567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Generalisation</a:t>
            </a:r>
          </a:p>
        </p:txBody>
      </p:sp>
      <p:pic>
        <p:nvPicPr>
          <p:cNvPr id="6" name="Picture 5">
            <a:extLst>
              <a:ext uri="{FF2B5EF4-FFF2-40B4-BE49-F238E27FC236}">
                <a16:creationId xmlns:a16="http://schemas.microsoft.com/office/drawing/2014/main" id="{D30B5D24-89F9-B678-7D6B-B363EBBED80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98348" l="950" r="100000"/>
                    </a14:imgEffect>
                  </a14:imgLayer>
                </a14:imgProps>
              </a:ext>
            </a:extLst>
          </a:blip>
          <a:srcRect b="5179"/>
          <a:stretch/>
        </p:blipFill>
        <p:spPr>
          <a:xfrm rot="315081">
            <a:off x="3489490" y="2061306"/>
            <a:ext cx="4292245" cy="3251383"/>
          </a:xfrm>
          <a:prstGeom prst="rect">
            <a:avLst/>
          </a:prstGeom>
        </p:spPr>
      </p:pic>
      <p:pic>
        <p:nvPicPr>
          <p:cNvPr id="7" name="Picture 10" descr="Image result for cat">
            <a:extLst>
              <a:ext uri="{FF2B5EF4-FFF2-40B4-BE49-F238E27FC236}">
                <a16:creationId xmlns:a16="http://schemas.microsoft.com/office/drawing/2014/main" id="{9AFC9CE3-6699-E636-78FF-83D8D36651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189"/>
          <a:stretch/>
        </p:blipFill>
        <p:spPr bwMode="auto">
          <a:xfrm>
            <a:off x="203850" y="1603944"/>
            <a:ext cx="1411220" cy="1168667"/>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BB51684-6194-3B14-0F5B-2AD759F1B44C}"/>
                  </a:ext>
                </a:extLst>
              </p:cNvPr>
              <p:cNvSpPr txBox="1"/>
              <p:nvPr/>
            </p:nvSpPr>
            <p:spPr>
              <a:xfrm>
                <a:off x="370805" y="997556"/>
                <a:ext cx="1152688" cy="52322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i="1">
                              <a:latin typeface="Cambria Math" panose="02040503050406030204" pitchFamily="18" charset="0"/>
                            </a:rPr>
                            <m:t>𝑥</m:t>
                          </m:r>
                        </m:e>
                        <m:sub>
                          <m:r>
                            <a:rPr lang="en-GB" sz="2800" b="0" i="1" smtClean="0">
                              <a:latin typeface="Cambria Math" panose="02040503050406030204" pitchFamily="18" charset="0"/>
                            </a:rPr>
                            <m:t>𝑡𝑟𝑎𝑖𝑛</m:t>
                          </m:r>
                        </m:sub>
                      </m:sSub>
                    </m:oMath>
                  </m:oMathPara>
                </a14:m>
                <a:endParaRPr lang="en-GB" sz="2800" dirty="0"/>
              </a:p>
            </p:txBody>
          </p:sp>
        </mc:Choice>
        <mc:Fallback xmlns="">
          <p:sp>
            <p:nvSpPr>
              <p:cNvPr id="2" name="TextBox 1">
                <a:extLst>
                  <a:ext uri="{FF2B5EF4-FFF2-40B4-BE49-F238E27FC236}">
                    <a16:creationId xmlns:a16="http://schemas.microsoft.com/office/drawing/2014/main" id="{7BB51684-6194-3B14-0F5B-2AD759F1B44C}"/>
                  </a:ext>
                </a:extLst>
              </p:cNvPr>
              <p:cNvSpPr txBox="1">
                <a:spLocks noRot="1" noChangeAspect="1" noMove="1" noResize="1" noEditPoints="1" noAdjustHandles="1" noChangeArrowheads="1" noChangeShapeType="1" noTextEdit="1"/>
              </p:cNvSpPr>
              <p:nvPr/>
            </p:nvSpPr>
            <p:spPr>
              <a:xfrm>
                <a:off x="370805" y="997556"/>
                <a:ext cx="1152688" cy="523220"/>
              </a:xfrm>
              <a:prstGeom prst="rect">
                <a:avLst/>
              </a:prstGeom>
              <a:blipFill>
                <a:blip r:embed="rId7"/>
                <a:stretch>
                  <a:fillRect b="-2381"/>
                </a:stretch>
              </a:blipFill>
              <a:ln>
                <a:noFill/>
              </a:ln>
            </p:spPr>
            <p:txBody>
              <a:bodyPr/>
              <a:lstStyle/>
              <a:p>
                <a:r>
                  <a:rPr lang="en-GB">
                    <a:noFill/>
                  </a:rPr>
                  <a:t> </a:t>
                </a:r>
              </a:p>
            </p:txBody>
          </p:sp>
        </mc:Fallback>
      </mc:AlternateContent>
      <p:sp>
        <p:nvSpPr>
          <p:cNvPr id="15" name="Right Arrow 14">
            <a:extLst>
              <a:ext uri="{FF2B5EF4-FFF2-40B4-BE49-F238E27FC236}">
                <a16:creationId xmlns:a16="http://schemas.microsoft.com/office/drawing/2014/main" id="{D068AEA7-381A-2672-5B3C-72595571FF30}"/>
              </a:ext>
            </a:extLst>
          </p:cNvPr>
          <p:cNvSpPr/>
          <p:nvPr/>
        </p:nvSpPr>
        <p:spPr>
          <a:xfrm>
            <a:off x="2759108" y="3190265"/>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4D5DEEE-A111-C66F-F106-62991919CF64}"/>
              </a:ext>
            </a:extLst>
          </p:cNvPr>
          <p:cNvGrpSpPr/>
          <p:nvPr/>
        </p:nvGrpSpPr>
        <p:grpSpPr>
          <a:xfrm>
            <a:off x="4373705" y="3609593"/>
            <a:ext cx="1549320" cy="547191"/>
            <a:chOff x="4254787" y="3801624"/>
            <a:chExt cx="1549320" cy="547191"/>
          </a:xfrm>
        </p:grpSpPr>
        <p:sp>
          <p:nvSpPr>
            <p:cNvPr id="53" name="Rounded Rectangle 52">
              <a:extLst>
                <a:ext uri="{FF2B5EF4-FFF2-40B4-BE49-F238E27FC236}">
                  <a16:creationId xmlns:a16="http://schemas.microsoft.com/office/drawing/2014/main" id="{4200B5FE-DE28-32E2-3D78-EA3A09B2EF61}"/>
                </a:ext>
              </a:extLst>
            </p:cNvPr>
            <p:cNvSpPr/>
            <p:nvPr/>
          </p:nvSpPr>
          <p:spPr>
            <a:xfrm>
              <a:off x="4254787" y="3801624"/>
              <a:ext cx="1549320" cy="54719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3E7F5370-3380-334C-A81B-0EB363FF8255}"/>
                    </a:ext>
                  </a:extLst>
                </p:cNvPr>
                <p:cNvSpPr/>
                <p:nvPr/>
              </p:nvSpPr>
              <p:spPr>
                <a:xfrm>
                  <a:off x="4423958" y="3810607"/>
                  <a:ext cx="13199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a:latin typeface="Cambria Math" panose="02040503050406030204" pitchFamily="18" charset="0"/>
                          </a:rPr>
                          <m:t>𝑓</m:t>
                        </m:r>
                        <m:r>
                          <a:rPr lang="en-GB" sz="2800" i="1">
                            <a:latin typeface="Cambria Math" panose="02040503050406030204" pitchFamily="18" charset="0"/>
                          </a:rPr>
                          <m:t>(</m:t>
                        </m:r>
                        <m:r>
                          <a:rPr lang="en-GB" sz="2800" i="1">
                            <a:latin typeface="Cambria Math" panose="02040503050406030204" pitchFamily="18" charset="0"/>
                          </a:rPr>
                          <m:t>𝑥</m:t>
                        </m:r>
                        <m:r>
                          <a:rPr lang="en-GB" sz="2800" i="1">
                            <a:latin typeface="Cambria Math" panose="02040503050406030204" pitchFamily="18" charset="0"/>
                          </a:rPr>
                          <m:t>,</m:t>
                        </m:r>
                        <m:r>
                          <a:rPr lang="en-GB" sz="2800" i="1">
                            <a:latin typeface="Cambria Math" panose="02040503050406030204" pitchFamily="18" charset="0"/>
                            <a:ea typeface="Cambria Math" panose="02040503050406030204" pitchFamily="18" charset="0"/>
                          </a:rPr>
                          <m:t>𝜃</m:t>
                        </m:r>
                        <m:r>
                          <a:rPr lang="en-GB" sz="2800" i="1">
                            <a:latin typeface="Cambria Math" panose="02040503050406030204" pitchFamily="18" charset="0"/>
                          </a:rPr>
                          <m:t>)</m:t>
                        </m:r>
                      </m:oMath>
                    </m:oMathPara>
                  </a14:m>
                  <a:endParaRPr lang="en-GB" sz="2800" dirty="0"/>
                </a:p>
              </p:txBody>
            </p:sp>
          </mc:Choice>
          <mc:Fallback xmlns="">
            <p:sp>
              <p:nvSpPr>
                <p:cNvPr id="54" name="Rectangle 53">
                  <a:extLst>
                    <a:ext uri="{FF2B5EF4-FFF2-40B4-BE49-F238E27FC236}">
                      <a16:creationId xmlns:a16="http://schemas.microsoft.com/office/drawing/2014/main" id="{3E7F5370-3380-334C-A81B-0EB363FF8255}"/>
                    </a:ext>
                  </a:extLst>
                </p:cNvPr>
                <p:cNvSpPr>
                  <a:spLocks noRot="1" noChangeAspect="1" noMove="1" noResize="1" noEditPoints="1" noAdjustHandles="1" noChangeArrowheads="1" noChangeShapeType="1" noTextEdit="1"/>
                </p:cNvSpPr>
                <p:nvPr/>
              </p:nvSpPr>
              <p:spPr>
                <a:xfrm>
                  <a:off x="4423958" y="3810607"/>
                  <a:ext cx="1319977" cy="523220"/>
                </a:xfrm>
                <a:prstGeom prst="rect">
                  <a:avLst/>
                </a:prstGeom>
                <a:blipFill>
                  <a:blip r:embed="rId8"/>
                  <a:stretch>
                    <a:fillRect l="-1905" r="-2857" b="-19512"/>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47EFAF8D-0877-3124-366F-3CBA79054302}"/>
                  </a:ext>
                </a:extLst>
              </p:cNvPr>
              <p:cNvSpPr/>
              <p:nvPr/>
            </p:nvSpPr>
            <p:spPr>
              <a:xfrm>
                <a:off x="4184901" y="1447267"/>
                <a:ext cx="251145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rPr>
                        <m:t>𝑦</m:t>
                      </m:r>
                      <m:r>
                        <a:rPr lang="en-GB" sz="3600" i="1">
                          <a:latin typeface="Cambria Math" panose="02040503050406030204" pitchFamily="18" charset="0"/>
                        </a:rPr>
                        <m:t>=</m:t>
                      </m:r>
                      <m:r>
                        <a:rPr lang="en-GB" sz="3600" i="1" smtClean="0">
                          <a:latin typeface="Cambria Math" panose="02040503050406030204" pitchFamily="18" charset="0"/>
                        </a:rPr>
                        <m:t>𝑓</m:t>
                      </m:r>
                      <m:r>
                        <a:rPr lang="en-GB" sz="3600" i="1" smtClean="0">
                          <a:latin typeface="Cambria Math" panose="02040503050406030204" pitchFamily="18" charset="0"/>
                        </a:rPr>
                        <m:t>(</m:t>
                      </m:r>
                      <m:r>
                        <a:rPr lang="en-GB" sz="3600" b="0" i="1" smtClean="0">
                          <a:latin typeface="Cambria Math" panose="02040503050406030204" pitchFamily="18" charset="0"/>
                        </a:rPr>
                        <m:t>𝑥</m:t>
                      </m:r>
                      <m:r>
                        <a:rPr lang="en-GB" sz="3600" i="1">
                          <a:latin typeface="Cambria Math" panose="02040503050406030204" pitchFamily="18" charset="0"/>
                        </a:rPr>
                        <m:t>,</m:t>
                      </m:r>
                      <m:r>
                        <a:rPr lang="en-GB" sz="3600" i="1">
                          <a:latin typeface="Cambria Math" panose="02040503050406030204" pitchFamily="18" charset="0"/>
                          <a:ea typeface="Cambria Math" panose="02040503050406030204" pitchFamily="18" charset="0"/>
                        </a:rPr>
                        <m:t>𝜃</m:t>
                      </m:r>
                      <m:r>
                        <a:rPr lang="en-GB" sz="3600" i="1">
                          <a:latin typeface="Cambria Math" panose="02040503050406030204" pitchFamily="18" charset="0"/>
                        </a:rPr>
                        <m:t>)</m:t>
                      </m:r>
                    </m:oMath>
                  </m:oMathPara>
                </a14:m>
                <a:endParaRPr lang="en-GB" sz="3600" dirty="0"/>
              </a:p>
            </p:txBody>
          </p:sp>
        </mc:Choice>
        <mc:Fallback xmlns="">
          <p:sp>
            <p:nvSpPr>
              <p:cNvPr id="55" name="Rectangle 54">
                <a:extLst>
                  <a:ext uri="{FF2B5EF4-FFF2-40B4-BE49-F238E27FC236}">
                    <a16:creationId xmlns:a16="http://schemas.microsoft.com/office/drawing/2014/main" id="{47EFAF8D-0877-3124-366F-3CBA79054302}"/>
                  </a:ext>
                </a:extLst>
              </p:cNvPr>
              <p:cNvSpPr>
                <a:spLocks noRot="1" noChangeAspect="1" noMove="1" noResize="1" noEditPoints="1" noAdjustHandles="1" noChangeArrowheads="1" noChangeShapeType="1" noTextEdit="1"/>
              </p:cNvSpPr>
              <p:nvPr/>
            </p:nvSpPr>
            <p:spPr>
              <a:xfrm>
                <a:off x="4184901" y="1447267"/>
                <a:ext cx="2511457" cy="646331"/>
              </a:xfrm>
              <a:prstGeom prst="rect">
                <a:avLst/>
              </a:prstGeom>
              <a:blipFill>
                <a:blip r:embed="rId9"/>
                <a:stretch>
                  <a:fillRect l="-503" r="-2010" b="-23077"/>
                </a:stretch>
              </a:blipFill>
            </p:spPr>
            <p:txBody>
              <a:bodyPr/>
              <a:lstStyle/>
              <a:p>
                <a:r>
                  <a:rPr lang="en-GB">
                    <a:noFill/>
                  </a:rPr>
                  <a:t> </a:t>
                </a:r>
              </a:p>
            </p:txBody>
          </p:sp>
        </mc:Fallback>
      </mc:AlternateContent>
      <p:sp>
        <p:nvSpPr>
          <p:cNvPr id="78" name="Right Arrow 77">
            <a:extLst>
              <a:ext uri="{FF2B5EF4-FFF2-40B4-BE49-F238E27FC236}">
                <a16:creationId xmlns:a16="http://schemas.microsoft.com/office/drawing/2014/main" id="{6DD27DC6-AAA3-161A-16EF-A157F39F648A}"/>
              </a:ext>
            </a:extLst>
          </p:cNvPr>
          <p:cNvSpPr/>
          <p:nvPr/>
        </p:nvSpPr>
        <p:spPr>
          <a:xfrm>
            <a:off x="7818297" y="2107007"/>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6BA46E57-3743-A5F4-52BA-036B4EE6A2DF}"/>
                  </a:ext>
                </a:extLst>
              </p:cNvPr>
              <p:cNvSpPr txBox="1"/>
              <p:nvPr/>
            </p:nvSpPr>
            <p:spPr>
              <a:xfrm>
                <a:off x="7508408" y="2634802"/>
                <a:ext cx="128464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ea typeface="Cambria Math" panose="02040503050406030204" pitchFamily="18" charset="0"/>
                        </a:rPr>
                        <m:t>𝑝</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𝑐𝑎𝑡</m:t>
                      </m:r>
                      <m:r>
                        <a:rPr lang="en-GB" sz="2800" b="0" i="1" smtClean="0">
                          <a:latin typeface="Cambria Math" panose="02040503050406030204" pitchFamily="18" charset="0"/>
                          <a:ea typeface="Cambria Math" panose="02040503050406030204" pitchFamily="18" charset="0"/>
                        </a:rPr>
                        <m:t>)</m:t>
                      </m:r>
                    </m:oMath>
                  </m:oMathPara>
                </a14:m>
                <a:endParaRPr lang="en-GB" sz="2800" dirty="0"/>
              </a:p>
            </p:txBody>
          </p:sp>
        </mc:Choice>
        <mc:Fallback xmlns="">
          <p:sp>
            <p:nvSpPr>
              <p:cNvPr id="79" name="TextBox 78">
                <a:extLst>
                  <a:ext uri="{FF2B5EF4-FFF2-40B4-BE49-F238E27FC236}">
                    <a16:creationId xmlns:a16="http://schemas.microsoft.com/office/drawing/2014/main" id="{6BA46E57-3743-A5F4-52BA-036B4EE6A2DF}"/>
                  </a:ext>
                </a:extLst>
              </p:cNvPr>
              <p:cNvSpPr txBox="1">
                <a:spLocks noRot="1" noChangeAspect="1" noMove="1" noResize="1" noEditPoints="1" noAdjustHandles="1" noChangeArrowheads="1" noChangeShapeType="1" noTextEdit="1"/>
              </p:cNvSpPr>
              <p:nvPr/>
            </p:nvSpPr>
            <p:spPr>
              <a:xfrm>
                <a:off x="7508408" y="2634802"/>
                <a:ext cx="1284647" cy="523220"/>
              </a:xfrm>
              <a:prstGeom prst="rect">
                <a:avLst/>
              </a:prstGeom>
              <a:blipFill>
                <a:blip r:embed="rId10"/>
                <a:stretch>
                  <a:fillRect r="-1961" b="-19048"/>
                </a:stretch>
              </a:blipFill>
            </p:spPr>
            <p:txBody>
              <a:bodyPr/>
              <a:lstStyle/>
              <a:p>
                <a:r>
                  <a:rPr lang="en-GB">
                    <a:noFill/>
                  </a:rPr>
                  <a:t> </a:t>
                </a:r>
              </a:p>
            </p:txBody>
          </p:sp>
        </mc:Fallback>
      </mc:AlternateContent>
      <p:pic>
        <p:nvPicPr>
          <p:cNvPr id="46082" name="Picture 2" descr="Dog, facts and photos">
            <a:extLst>
              <a:ext uri="{FF2B5EF4-FFF2-40B4-BE49-F238E27FC236}">
                <a16:creationId xmlns:a16="http://schemas.microsoft.com/office/drawing/2014/main" id="{42DFB595-3950-5FC6-5CB8-FEF26DA9ED9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5709" y="2181054"/>
            <a:ext cx="1507534" cy="1135016"/>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6086" name="Picture 6" descr="What does your cat mean by 'miaow'? Let Japan's pet guru Yuki Hattori  explain | Cats | The Guardian">
            <a:extLst>
              <a:ext uri="{FF2B5EF4-FFF2-40B4-BE49-F238E27FC236}">
                <a16:creationId xmlns:a16="http://schemas.microsoft.com/office/drawing/2014/main" id="{D9D6FAFB-C2D2-AFE5-0151-10DC0E96853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5929"/>
          <a:stretch/>
        </p:blipFill>
        <p:spPr bwMode="auto">
          <a:xfrm>
            <a:off x="971994" y="2866475"/>
            <a:ext cx="1451131" cy="1219977"/>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0EBFF54C-A149-8416-3655-68C3A83AC665}"/>
              </a:ext>
            </a:extLst>
          </p:cNvPr>
          <p:cNvSpPr/>
          <p:nvPr/>
        </p:nvSpPr>
        <p:spPr>
          <a:xfrm>
            <a:off x="8954305" y="1580863"/>
            <a:ext cx="1595548" cy="113241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rgbClr val="00B050"/>
                </a:solidFill>
              </a:rPr>
              <a:t>“cat”</a:t>
            </a:r>
          </a:p>
        </p:txBody>
      </p:sp>
      <p:sp>
        <p:nvSpPr>
          <p:cNvPr id="48" name="Rounded Rectangle 47">
            <a:extLst>
              <a:ext uri="{FF2B5EF4-FFF2-40B4-BE49-F238E27FC236}">
                <a16:creationId xmlns:a16="http://schemas.microsoft.com/office/drawing/2014/main" id="{3B2E1139-7704-D73E-7D03-81F8CCCC82E0}"/>
              </a:ext>
            </a:extLst>
          </p:cNvPr>
          <p:cNvSpPr/>
          <p:nvPr/>
        </p:nvSpPr>
        <p:spPr>
          <a:xfrm>
            <a:off x="9348891" y="2303211"/>
            <a:ext cx="1595548" cy="113241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rgbClr val="00B050"/>
                </a:solidFill>
              </a:rPr>
              <a:t>“dog”</a:t>
            </a:r>
          </a:p>
        </p:txBody>
      </p:sp>
      <p:sp>
        <p:nvSpPr>
          <p:cNvPr id="50" name="Rounded Rectangle 49">
            <a:extLst>
              <a:ext uri="{FF2B5EF4-FFF2-40B4-BE49-F238E27FC236}">
                <a16:creationId xmlns:a16="http://schemas.microsoft.com/office/drawing/2014/main" id="{4DB25CC6-CD9F-F4DB-81A2-728ABA40CD4D}"/>
              </a:ext>
            </a:extLst>
          </p:cNvPr>
          <p:cNvSpPr/>
          <p:nvPr/>
        </p:nvSpPr>
        <p:spPr>
          <a:xfrm>
            <a:off x="9731012" y="3011378"/>
            <a:ext cx="1595548" cy="113241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rgbClr val="00B050"/>
                </a:solidFill>
              </a:rPr>
              <a:t>“cat”</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2519D036-5C80-F3DF-34D1-E251AA13C9F4}"/>
                  </a:ext>
                </a:extLst>
              </p:cNvPr>
              <p:cNvSpPr txBox="1"/>
              <p:nvPr/>
            </p:nvSpPr>
            <p:spPr>
              <a:xfrm>
                <a:off x="9174613" y="924047"/>
                <a:ext cx="1154932" cy="52322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𝑦</m:t>
                          </m:r>
                        </m:e>
                        <m:sub>
                          <m:r>
                            <a:rPr lang="en-GB" sz="2800" b="0" i="1" smtClean="0">
                              <a:latin typeface="Cambria Math" panose="02040503050406030204" pitchFamily="18" charset="0"/>
                            </a:rPr>
                            <m:t>𝑡𝑟𝑎𝑖𝑛</m:t>
                          </m:r>
                        </m:sub>
                      </m:sSub>
                    </m:oMath>
                  </m:oMathPara>
                </a14:m>
                <a:endParaRPr lang="en-GB" sz="2800" dirty="0"/>
              </a:p>
            </p:txBody>
          </p:sp>
        </mc:Choice>
        <mc:Fallback xmlns="">
          <p:sp>
            <p:nvSpPr>
              <p:cNvPr id="58" name="TextBox 57">
                <a:extLst>
                  <a:ext uri="{FF2B5EF4-FFF2-40B4-BE49-F238E27FC236}">
                    <a16:creationId xmlns:a16="http://schemas.microsoft.com/office/drawing/2014/main" id="{2519D036-5C80-F3DF-34D1-E251AA13C9F4}"/>
                  </a:ext>
                </a:extLst>
              </p:cNvPr>
              <p:cNvSpPr txBox="1">
                <a:spLocks noRot="1" noChangeAspect="1" noMove="1" noResize="1" noEditPoints="1" noAdjustHandles="1" noChangeArrowheads="1" noChangeShapeType="1" noTextEdit="1"/>
              </p:cNvSpPr>
              <p:nvPr/>
            </p:nvSpPr>
            <p:spPr>
              <a:xfrm>
                <a:off x="9174613" y="924047"/>
                <a:ext cx="1154932" cy="523220"/>
              </a:xfrm>
              <a:prstGeom prst="rect">
                <a:avLst/>
              </a:prstGeom>
              <a:blipFill>
                <a:blip r:embed="rId13"/>
                <a:stretch>
                  <a:fillRect b="-11905"/>
                </a:stretch>
              </a:blipFill>
              <a:ln>
                <a:noFill/>
              </a:ln>
            </p:spPr>
            <p:txBody>
              <a:bodyPr/>
              <a:lstStyle/>
              <a:p>
                <a:r>
                  <a:rPr lang="en-GB">
                    <a:noFill/>
                  </a:rPr>
                  <a:t> </a:t>
                </a:r>
              </a:p>
            </p:txBody>
          </p:sp>
        </mc:Fallback>
      </mc:AlternateContent>
      <p:grpSp>
        <p:nvGrpSpPr>
          <p:cNvPr id="18" name="Group 17">
            <a:extLst>
              <a:ext uri="{FF2B5EF4-FFF2-40B4-BE49-F238E27FC236}">
                <a16:creationId xmlns:a16="http://schemas.microsoft.com/office/drawing/2014/main" id="{DD503A33-F55E-3E83-D5C7-9E3C47720F23}"/>
              </a:ext>
            </a:extLst>
          </p:cNvPr>
          <p:cNvGrpSpPr/>
          <p:nvPr/>
        </p:nvGrpSpPr>
        <p:grpSpPr>
          <a:xfrm>
            <a:off x="733774" y="4122211"/>
            <a:ext cx="2570021" cy="2450931"/>
            <a:chOff x="733774" y="4122211"/>
            <a:chExt cx="2570021" cy="2450931"/>
          </a:xfrm>
        </p:grpSpPr>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A86066B9-A709-0187-4DC4-11D91E3F8C84}"/>
                    </a:ext>
                  </a:extLst>
                </p:cNvPr>
                <p:cNvSpPr txBox="1"/>
                <p:nvPr/>
              </p:nvSpPr>
              <p:spPr>
                <a:xfrm>
                  <a:off x="807767" y="4122211"/>
                  <a:ext cx="975716" cy="52322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i="1">
                                <a:latin typeface="Cambria Math" panose="02040503050406030204" pitchFamily="18" charset="0"/>
                              </a:rPr>
                              <m:t>𝑥</m:t>
                            </m:r>
                          </m:e>
                          <m:sub>
                            <m:r>
                              <a:rPr lang="en-GB" sz="2800" b="0" i="1" smtClean="0">
                                <a:latin typeface="Cambria Math" panose="02040503050406030204" pitchFamily="18" charset="0"/>
                              </a:rPr>
                              <m:t>𝑡𝑒𝑠𝑡</m:t>
                            </m:r>
                          </m:sub>
                        </m:sSub>
                      </m:oMath>
                    </m:oMathPara>
                  </a14:m>
                  <a:endParaRPr lang="en-GB" sz="2800" dirty="0"/>
                </a:p>
              </p:txBody>
            </p:sp>
          </mc:Choice>
          <mc:Fallback xmlns="">
            <p:sp>
              <p:nvSpPr>
                <p:cNvPr id="57" name="TextBox 56">
                  <a:extLst>
                    <a:ext uri="{FF2B5EF4-FFF2-40B4-BE49-F238E27FC236}">
                      <a16:creationId xmlns:a16="http://schemas.microsoft.com/office/drawing/2014/main" id="{A86066B9-A709-0187-4DC4-11D91E3F8C84}"/>
                    </a:ext>
                  </a:extLst>
                </p:cNvPr>
                <p:cNvSpPr txBox="1">
                  <a:spLocks noRot="1" noChangeAspect="1" noMove="1" noResize="1" noEditPoints="1" noAdjustHandles="1" noChangeArrowheads="1" noChangeShapeType="1" noTextEdit="1"/>
                </p:cNvSpPr>
                <p:nvPr/>
              </p:nvSpPr>
              <p:spPr>
                <a:xfrm>
                  <a:off x="807767" y="4122211"/>
                  <a:ext cx="975716" cy="523220"/>
                </a:xfrm>
                <a:prstGeom prst="rect">
                  <a:avLst/>
                </a:prstGeom>
                <a:blipFill>
                  <a:blip r:embed="rId14"/>
                  <a:stretch>
                    <a:fillRect b="-2381"/>
                  </a:stretch>
                </a:blipFill>
                <a:ln>
                  <a:noFill/>
                </a:ln>
              </p:spPr>
              <p:txBody>
                <a:bodyPr/>
                <a:lstStyle/>
                <a:p>
                  <a:r>
                    <a:rPr lang="en-GB">
                      <a:noFill/>
                    </a:rPr>
                    <a:t> </a:t>
                  </a:r>
                </a:p>
              </p:txBody>
            </p:sp>
          </mc:Fallback>
        </mc:AlternateContent>
        <p:grpSp>
          <p:nvGrpSpPr>
            <p:cNvPr id="16" name="Group 15">
              <a:extLst>
                <a:ext uri="{FF2B5EF4-FFF2-40B4-BE49-F238E27FC236}">
                  <a16:creationId xmlns:a16="http://schemas.microsoft.com/office/drawing/2014/main" id="{C98D004B-58D8-06B6-516B-2716C20A9371}"/>
                </a:ext>
              </a:extLst>
            </p:cNvPr>
            <p:cNvGrpSpPr/>
            <p:nvPr/>
          </p:nvGrpSpPr>
          <p:grpSpPr>
            <a:xfrm>
              <a:off x="733774" y="4687246"/>
              <a:ext cx="2570021" cy="1885896"/>
              <a:chOff x="733774" y="4687246"/>
              <a:chExt cx="2570021" cy="1885896"/>
            </a:xfrm>
          </p:grpSpPr>
          <p:pic>
            <p:nvPicPr>
              <p:cNvPr id="46088" name="Picture 8" descr="Cats and Their Very Unique Eyes">
                <a:extLst>
                  <a:ext uri="{FF2B5EF4-FFF2-40B4-BE49-F238E27FC236}">
                    <a16:creationId xmlns:a16="http://schemas.microsoft.com/office/drawing/2014/main" id="{788F09AD-FA6F-8C9F-5C6E-8F17605625D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19792"/>
              <a:stretch/>
            </p:blipFill>
            <p:spPr bwMode="auto">
              <a:xfrm>
                <a:off x="733774" y="4687246"/>
                <a:ext cx="1411497" cy="1173198"/>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3" name="Picture 4" descr="Dog Breeds That Look Like Puppies at Any Age | Martha Stewart">
                <a:extLst>
                  <a:ext uri="{FF2B5EF4-FFF2-40B4-BE49-F238E27FC236}">
                    <a16:creationId xmlns:a16="http://schemas.microsoft.com/office/drawing/2014/main" id="{15378381-CB74-A8B0-C6F0-0FF5DE20C14A}"/>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r="24689"/>
              <a:stretch/>
            </p:blipFill>
            <p:spPr bwMode="auto">
              <a:xfrm>
                <a:off x="1249953" y="5325439"/>
                <a:ext cx="1414714" cy="1247703"/>
              </a:xfrm>
              <a:prstGeom prst="round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0" name="Right Arrow 59">
                <a:extLst>
                  <a:ext uri="{FF2B5EF4-FFF2-40B4-BE49-F238E27FC236}">
                    <a16:creationId xmlns:a16="http://schemas.microsoft.com/office/drawing/2014/main" id="{5299F104-B6CE-739C-A1DD-DC5F8314D48E}"/>
                  </a:ext>
                </a:extLst>
              </p:cNvPr>
              <p:cNvSpPr/>
              <p:nvPr/>
            </p:nvSpPr>
            <p:spPr>
              <a:xfrm>
                <a:off x="2759190" y="4724425"/>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7" name="Group 16">
            <a:extLst>
              <a:ext uri="{FF2B5EF4-FFF2-40B4-BE49-F238E27FC236}">
                <a16:creationId xmlns:a16="http://schemas.microsoft.com/office/drawing/2014/main" id="{7734092E-3117-F2E4-49DE-8B3C748AEDEF}"/>
              </a:ext>
            </a:extLst>
          </p:cNvPr>
          <p:cNvGrpSpPr/>
          <p:nvPr/>
        </p:nvGrpSpPr>
        <p:grpSpPr>
          <a:xfrm>
            <a:off x="7611185" y="4156784"/>
            <a:ext cx="3734898" cy="2501094"/>
            <a:chOff x="7611185" y="4156784"/>
            <a:chExt cx="3734898" cy="2501094"/>
          </a:xfrm>
        </p:grpSpPr>
        <p:sp>
          <p:nvSpPr>
            <p:cNvPr id="44" name="Right Arrow 43">
              <a:extLst>
                <a:ext uri="{FF2B5EF4-FFF2-40B4-BE49-F238E27FC236}">
                  <a16:creationId xmlns:a16="http://schemas.microsoft.com/office/drawing/2014/main" id="{F4E617A8-C1B3-290E-97D8-8FCAF149F23C}"/>
                </a:ext>
              </a:extLst>
            </p:cNvPr>
            <p:cNvSpPr/>
            <p:nvPr/>
          </p:nvSpPr>
          <p:spPr>
            <a:xfrm>
              <a:off x="8035812" y="5059185"/>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CA1CABB5-F2B7-1B19-E9A8-260F0CECF051}"/>
                </a:ext>
              </a:extLst>
            </p:cNvPr>
            <p:cNvSpPr/>
            <p:nvPr/>
          </p:nvSpPr>
          <p:spPr>
            <a:xfrm>
              <a:off x="9233742" y="4681947"/>
              <a:ext cx="1595548" cy="113241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rgbClr val="FF0000"/>
                  </a:solidFill>
                </a:rPr>
                <a:t>“dog”</a:t>
              </a:r>
            </a:p>
          </p:txBody>
        </p:sp>
        <p:sp>
          <p:nvSpPr>
            <p:cNvPr id="56" name="Rounded Rectangle 55">
              <a:extLst>
                <a:ext uri="{FF2B5EF4-FFF2-40B4-BE49-F238E27FC236}">
                  <a16:creationId xmlns:a16="http://schemas.microsoft.com/office/drawing/2014/main" id="{4CCA8FCC-88D2-F20E-F51E-CC565F183BBF}"/>
                </a:ext>
              </a:extLst>
            </p:cNvPr>
            <p:cNvSpPr/>
            <p:nvPr/>
          </p:nvSpPr>
          <p:spPr>
            <a:xfrm>
              <a:off x="9750535" y="5525465"/>
              <a:ext cx="1595548" cy="113241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rgbClr val="00B050"/>
                  </a:solidFill>
                </a:rPr>
                <a:t>“dog”</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144C968-4980-7992-180E-8A19C9180104}"/>
                    </a:ext>
                  </a:extLst>
                </p:cNvPr>
                <p:cNvSpPr txBox="1"/>
                <p:nvPr/>
              </p:nvSpPr>
              <p:spPr>
                <a:xfrm>
                  <a:off x="7611185" y="5634061"/>
                  <a:ext cx="128464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ea typeface="Cambria Math" panose="02040503050406030204" pitchFamily="18" charset="0"/>
                          </a:rPr>
                          <m:t>𝑝</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𝑐𝑎𝑡</m:t>
                        </m:r>
                        <m:r>
                          <a:rPr lang="en-GB" sz="2800" b="0" i="1" smtClean="0">
                            <a:latin typeface="Cambria Math" panose="02040503050406030204" pitchFamily="18" charset="0"/>
                            <a:ea typeface="Cambria Math" panose="02040503050406030204" pitchFamily="18" charset="0"/>
                          </a:rPr>
                          <m:t>)</m:t>
                        </m:r>
                      </m:oMath>
                    </m:oMathPara>
                  </a14:m>
                  <a:endParaRPr lang="en-GB" sz="2800" dirty="0"/>
                </a:p>
              </p:txBody>
            </p:sp>
          </mc:Choice>
          <mc:Fallback xmlns="">
            <p:sp>
              <p:nvSpPr>
                <p:cNvPr id="59" name="TextBox 58">
                  <a:extLst>
                    <a:ext uri="{FF2B5EF4-FFF2-40B4-BE49-F238E27FC236}">
                      <a16:creationId xmlns:a16="http://schemas.microsoft.com/office/drawing/2014/main" id="{F144C968-4980-7992-180E-8A19C9180104}"/>
                    </a:ext>
                  </a:extLst>
                </p:cNvPr>
                <p:cNvSpPr txBox="1">
                  <a:spLocks noRot="1" noChangeAspect="1" noMove="1" noResize="1" noEditPoints="1" noAdjustHandles="1" noChangeArrowheads="1" noChangeShapeType="1" noTextEdit="1"/>
                </p:cNvSpPr>
                <p:nvPr/>
              </p:nvSpPr>
              <p:spPr>
                <a:xfrm>
                  <a:off x="7611185" y="5634061"/>
                  <a:ext cx="1284647" cy="523220"/>
                </a:xfrm>
                <a:prstGeom prst="rect">
                  <a:avLst/>
                </a:prstGeom>
                <a:blipFill>
                  <a:blip r:embed="rId17"/>
                  <a:stretch>
                    <a:fillRect r="-1961" b="-190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F6FC2AD-81CA-DC73-679D-024892667B2A}"/>
                    </a:ext>
                  </a:extLst>
                </p:cNvPr>
                <p:cNvSpPr txBox="1"/>
                <p:nvPr/>
              </p:nvSpPr>
              <p:spPr>
                <a:xfrm>
                  <a:off x="9474805" y="4156784"/>
                  <a:ext cx="977960" cy="52322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𝑦</m:t>
                            </m:r>
                          </m:e>
                          <m:sub>
                            <m:r>
                              <a:rPr lang="en-GB" sz="2800" b="0" i="1" smtClean="0">
                                <a:latin typeface="Cambria Math" panose="02040503050406030204" pitchFamily="18" charset="0"/>
                              </a:rPr>
                              <m:t>𝑡𝑒𝑠𝑡</m:t>
                            </m:r>
                          </m:sub>
                        </m:sSub>
                      </m:oMath>
                    </m:oMathPara>
                  </a14:m>
                  <a:endParaRPr lang="en-GB" sz="2800" dirty="0"/>
                </a:p>
              </p:txBody>
            </p:sp>
          </mc:Choice>
          <mc:Fallback xmlns="">
            <p:sp>
              <p:nvSpPr>
                <p:cNvPr id="61" name="TextBox 60">
                  <a:extLst>
                    <a:ext uri="{FF2B5EF4-FFF2-40B4-BE49-F238E27FC236}">
                      <a16:creationId xmlns:a16="http://schemas.microsoft.com/office/drawing/2014/main" id="{7F6FC2AD-81CA-DC73-679D-024892667B2A}"/>
                    </a:ext>
                  </a:extLst>
                </p:cNvPr>
                <p:cNvSpPr txBox="1">
                  <a:spLocks noRot="1" noChangeAspect="1" noMove="1" noResize="1" noEditPoints="1" noAdjustHandles="1" noChangeArrowheads="1" noChangeShapeType="1" noTextEdit="1"/>
                </p:cNvSpPr>
                <p:nvPr/>
              </p:nvSpPr>
              <p:spPr>
                <a:xfrm>
                  <a:off x="9474805" y="4156784"/>
                  <a:ext cx="977960" cy="523220"/>
                </a:xfrm>
                <a:prstGeom prst="rect">
                  <a:avLst/>
                </a:prstGeom>
                <a:blipFill>
                  <a:blip r:embed="rId18"/>
                  <a:stretch>
                    <a:fillRect b="-9524"/>
                  </a:stretch>
                </a:blipFill>
                <a:ln>
                  <a:noFill/>
                </a:ln>
              </p:spPr>
              <p:txBody>
                <a:bodyPr/>
                <a:lstStyle/>
                <a:p>
                  <a:r>
                    <a:rPr lang="en-GB">
                      <a:noFill/>
                    </a:rPr>
                    <a:t> </a:t>
                  </a:r>
                </a:p>
              </p:txBody>
            </p:sp>
          </mc:Fallback>
        </mc:AlternateContent>
      </p:grpSp>
      <p:sp>
        <p:nvSpPr>
          <p:cNvPr id="62" name="Right Arrow 61">
            <a:extLst>
              <a:ext uri="{FF2B5EF4-FFF2-40B4-BE49-F238E27FC236}">
                <a16:creationId xmlns:a16="http://schemas.microsoft.com/office/drawing/2014/main" id="{10485689-35C6-FE65-2F4B-8FB68652225A}"/>
              </a:ext>
            </a:extLst>
          </p:cNvPr>
          <p:cNvSpPr/>
          <p:nvPr/>
        </p:nvSpPr>
        <p:spPr>
          <a:xfrm rot="10800000">
            <a:off x="7818297" y="3321512"/>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5605BEF-8E4A-5B8C-EAD6-376810045B7B}"/>
                  </a:ext>
                </a:extLst>
              </p:cNvPr>
              <p:cNvSpPr/>
              <p:nvPr/>
            </p:nvSpPr>
            <p:spPr>
              <a:xfrm>
                <a:off x="7656758" y="3894112"/>
                <a:ext cx="19318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𝑡</m:t>
                      </m:r>
                      <m:r>
                        <a:rPr lang="en-GB" sz="2400" b="0" i="1" smtClean="0">
                          <a:latin typeface="Cambria Math" panose="02040503050406030204" pitchFamily="18" charset="0"/>
                        </a:rPr>
                        <m:t> (</m:t>
                      </m:r>
                      <m:r>
                        <a:rPr lang="en-GB" sz="2400" b="0" i="1" smtClean="0">
                          <a:latin typeface="Cambria Math" panose="02040503050406030204" pitchFamily="18" charset="0"/>
                        </a:rPr>
                        <m:t>𝑡𝑒𝑎𝑐h𝑖𝑛𝑔</m:t>
                      </m:r>
                      <m:r>
                        <a:rPr lang="en-GB" sz="2400" b="0" i="1" smtClean="0">
                          <a:latin typeface="Cambria Math" panose="02040503050406030204" pitchFamily="18" charset="0"/>
                        </a:rPr>
                        <m:t>)</m:t>
                      </m:r>
                    </m:oMath>
                  </m:oMathPara>
                </a14:m>
                <a:endParaRPr lang="en-GB" sz="2400" dirty="0"/>
              </a:p>
            </p:txBody>
          </p:sp>
        </mc:Choice>
        <mc:Fallback xmlns="">
          <p:sp>
            <p:nvSpPr>
              <p:cNvPr id="10" name="Rectangle 9">
                <a:extLst>
                  <a:ext uri="{FF2B5EF4-FFF2-40B4-BE49-F238E27FC236}">
                    <a16:creationId xmlns:a16="http://schemas.microsoft.com/office/drawing/2014/main" id="{75605BEF-8E4A-5B8C-EAD6-376810045B7B}"/>
                  </a:ext>
                </a:extLst>
              </p:cNvPr>
              <p:cNvSpPr>
                <a:spLocks noRot="1" noChangeAspect="1" noMove="1" noResize="1" noEditPoints="1" noAdjustHandles="1" noChangeArrowheads="1" noChangeShapeType="1" noTextEdit="1"/>
              </p:cNvSpPr>
              <p:nvPr/>
            </p:nvSpPr>
            <p:spPr>
              <a:xfrm>
                <a:off x="7656758" y="3894112"/>
                <a:ext cx="1931876" cy="461665"/>
              </a:xfrm>
              <a:prstGeom prst="rect">
                <a:avLst/>
              </a:prstGeom>
              <a:blipFill>
                <a:blip r:embed="rId19"/>
                <a:stretch>
                  <a:fillRect b="-18421"/>
                </a:stretch>
              </a:blipFill>
            </p:spPr>
            <p:txBody>
              <a:bodyPr/>
              <a:lstStyle/>
              <a:p>
                <a:r>
                  <a:rPr lang="en-GB">
                    <a:noFill/>
                  </a:rPr>
                  <a:t> </a:t>
                </a:r>
              </a:p>
            </p:txBody>
          </p:sp>
        </mc:Fallback>
      </mc:AlternateContent>
    </p:spTree>
    <p:extLst>
      <p:ext uri="{BB962C8B-B14F-4D97-AF65-F5344CB8AC3E}">
        <p14:creationId xmlns:p14="http://schemas.microsoft.com/office/powerpoint/2010/main" val="271319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Object recognition</a:t>
            </a:r>
          </a:p>
        </p:txBody>
      </p:sp>
      <p:pic>
        <p:nvPicPr>
          <p:cNvPr id="7174" name="Picture 6" descr="Cat Collection Images – Browse 118,416 Stock Photos, Vectors, and Video |  Adobe Stock">
            <a:extLst>
              <a:ext uri="{FF2B5EF4-FFF2-40B4-BE49-F238E27FC236}">
                <a16:creationId xmlns:a16="http://schemas.microsoft.com/office/drawing/2014/main" id="{F1E4ECEB-5C90-F242-1932-86D7E3B11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083" y="1685590"/>
            <a:ext cx="7558096" cy="433957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97EDCA8-8165-4EDA-9241-0453411653C0}"/>
              </a:ext>
            </a:extLst>
          </p:cNvPr>
          <p:cNvSpPr txBox="1"/>
          <p:nvPr/>
        </p:nvSpPr>
        <p:spPr>
          <a:xfrm>
            <a:off x="8445207" y="2239515"/>
            <a:ext cx="3440710" cy="3785652"/>
          </a:xfrm>
          <a:prstGeom prst="rect">
            <a:avLst/>
          </a:prstGeom>
          <a:noFill/>
        </p:spPr>
        <p:txBody>
          <a:bodyPr wrap="square" rtlCol="0">
            <a:spAutoFit/>
          </a:bodyPr>
          <a:lstStyle/>
          <a:p>
            <a:r>
              <a:rPr lang="en-GB" sz="2800" dirty="0"/>
              <a:t>every experience unique</a:t>
            </a:r>
          </a:p>
          <a:p>
            <a:endParaRPr lang="en-GB" sz="800" dirty="0"/>
          </a:p>
          <a:p>
            <a:r>
              <a:rPr lang="en-GB" sz="2800" dirty="0"/>
              <a:t>no two views of the same object are exactly alike</a:t>
            </a:r>
          </a:p>
          <a:p>
            <a:pPr marL="457200" indent="-457200">
              <a:buFontTx/>
              <a:buChar char="-"/>
            </a:pPr>
            <a:endParaRPr lang="en-GB" sz="800" dirty="0"/>
          </a:p>
          <a:p>
            <a:r>
              <a:rPr lang="en-GB" sz="2800" dirty="0"/>
              <a:t>so the brain needs to compute </a:t>
            </a:r>
            <a:r>
              <a:rPr lang="en-GB" sz="2800" b="1" dirty="0"/>
              <a:t>invariances</a:t>
            </a:r>
          </a:p>
          <a:p>
            <a:pPr marL="457200" indent="-457200">
              <a:buFontTx/>
              <a:buChar char="-"/>
            </a:pPr>
            <a:endParaRPr lang="en-GB" sz="2800" dirty="0"/>
          </a:p>
        </p:txBody>
      </p:sp>
    </p:spTree>
    <p:extLst>
      <p:ext uri="{BB962C8B-B14F-4D97-AF65-F5344CB8AC3E}">
        <p14:creationId xmlns:p14="http://schemas.microsoft.com/office/powerpoint/2010/main" val="2487105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11F9F02-FBFC-B345-BC1C-C70C71C82609}"/>
                  </a:ext>
                </a:extLst>
              </p:cNvPr>
              <p:cNvSpPr txBox="1"/>
              <p:nvPr/>
            </p:nvSpPr>
            <p:spPr>
              <a:xfrm>
                <a:off x="2316480" y="6396335"/>
                <a:ext cx="8643004" cy="461665"/>
              </a:xfrm>
              <a:prstGeom prst="rect">
                <a:avLst/>
              </a:prstGeom>
              <a:noFill/>
            </p:spPr>
            <p:txBody>
              <a:bodyPr wrap="square" rtlCol="0">
                <a:spAutoFit/>
              </a:bodyPr>
              <a:lstStyle/>
              <a:p>
                <a:r>
                  <a:rPr lang="en-GB" sz="2400" dirty="0"/>
                  <a:t>Simple example of overfitting with ground truth </a:t>
                </a:r>
                <a14:m>
                  <m:oMath xmlns:m="http://schemas.openxmlformats.org/officeDocument/2006/math">
                    <m:r>
                      <a:rPr lang="en-GB" sz="2400" i="1">
                        <a:latin typeface="Cambria Math" panose="02040503050406030204" pitchFamily="18" charset="0"/>
                      </a:rPr>
                      <m:t>𝑦</m:t>
                    </m:r>
                    <m:r>
                      <a:rPr lang="en-GB" sz="2400" i="1">
                        <a:latin typeface="Cambria Math" panose="02040503050406030204" pitchFamily="18" charset="0"/>
                      </a:rPr>
                      <m:t>=</m:t>
                    </m:r>
                    <m:sSup>
                      <m:sSupPr>
                        <m:ctrlPr>
                          <a:rPr lang="en-GB" sz="2400" i="1">
                            <a:latin typeface="Cambria Math" panose="02040503050406030204" pitchFamily="18" charset="0"/>
                          </a:rPr>
                        </m:ctrlPr>
                      </m:sSupPr>
                      <m:e>
                        <m:r>
                          <a:rPr lang="en-GB" sz="2400" i="1">
                            <a:latin typeface="Cambria Math" panose="02040503050406030204" pitchFamily="18" charset="0"/>
                          </a:rPr>
                          <m:t>𝑥</m:t>
                        </m:r>
                      </m:e>
                      <m:sup>
                        <m:r>
                          <a:rPr lang="en-GB" sz="2400" i="1">
                            <a:latin typeface="Cambria Math" panose="02040503050406030204" pitchFamily="18" charset="0"/>
                          </a:rPr>
                          <m:t>2</m:t>
                        </m:r>
                      </m:sup>
                    </m:sSup>
                    <m:r>
                      <a:rPr lang="en-GB" sz="2400" i="1">
                        <a:latin typeface="Cambria Math" panose="02040503050406030204" pitchFamily="18" charset="0"/>
                      </a:rPr>
                      <m:t>+</m:t>
                    </m:r>
                    <m:r>
                      <a:rPr lang="en-GB" sz="2400" i="1">
                        <a:latin typeface="Cambria Math" panose="02040503050406030204" pitchFamily="18" charset="0"/>
                        <a:ea typeface="Cambria Math" panose="02040503050406030204" pitchFamily="18" charset="0"/>
                      </a:rPr>
                      <m:t>𝒩</m:t>
                    </m:r>
                    <m:r>
                      <a:rPr lang="en-GB" sz="2400" i="1">
                        <a:latin typeface="Cambria Math" panose="02040503050406030204" pitchFamily="18" charset="0"/>
                        <a:ea typeface="Cambria Math" panose="02040503050406030204" pitchFamily="18" charset="0"/>
                      </a:rPr>
                      <m:t>(0,</m:t>
                    </m:r>
                    <m:r>
                      <a:rPr lang="en-GB" sz="2400" i="1">
                        <a:latin typeface="Cambria Math" panose="02040503050406030204" pitchFamily="18" charset="0"/>
                        <a:ea typeface="Cambria Math" panose="02040503050406030204" pitchFamily="18" charset="0"/>
                      </a:rPr>
                      <m:t>𝜎</m:t>
                    </m:r>
                    <m:r>
                      <a:rPr lang="en-GB" sz="2400" i="1">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10" name="TextBox 9">
                <a:extLst>
                  <a:ext uri="{FF2B5EF4-FFF2-40B4-BE49-F238E27FC236}">
                    <a16:creationId xmlns:a16="http://schemas.microsoft.com/office/drawing/2014/main" id="{D11F9F02-FBFC-B345-BC1C-C70C71C82609}"/>
                  </a:ext>
                </a:extLst>
              </p:cNvPr>
              <p:cNvSpPr txBox="1">
                <a:spLocks noRot="1" noChangeAspect="1" noMove="1" noResize="1" noEditPoints="1" noAdjustHandles="1" noChangeArrowheads="1" noChangeShapeType="1" noTextEdit="1"/>
              </p:cNvSpPr>
              <p:nvPr/>
            </p:nvSpPr>
            <p:spPr>
              <a:xfrm>
                <a:off x="2316480" y="6396335"/>
                <a:ext cx="8643004" cy="461665"/>
              </a:xfrm>
              <a:prstGeom prst="rect">
                <a:avLst/>
              </a:prstGeom>
              <a:blipFill>
                <a:blip r:embed="rId3"/>
                <a:stretch>
                  <a:fillRect l="-1173" t="-8108" b="-32432"/>
                </a:stretch>
              </a:blipFill>
            </p:spPr>
            <p:txBody>
              <a:bodyPr/>
              <a:lstStyle/>
              <a:p>
                <a:r>
                  <a:rPr lang="en-GB">
                    <a:noFill/>
                  </a:rPr>
                  <a:t> </a:t>
                </a:r>
              </a:p>
            </p:txBody>
          </p:sp>
        </mc:Fallback>
      </mc:AlternateContent>
      <p:sp>
        <p:nvSpPr>
          <p:cNvPr id="28" name="TextBox 27">
            <a:extLst>
              <a:ext uri="{FF2B5EF4-FFF2-40B4-BE49-F238E27FC236}">
                <a16:creationId xmlns:a16="http://schemas.microsoft.com/office/drawing/2014/main" id="{EB5A2528-1604-C94A-AEDC-287247147D00}"/>
              </a:ext>
            </a:extLst>
          </p:cNvPr>
          <p:cNvSpPr txBox="1"/>
          <p:nvPr/>
        </p:nvSpPr>
        <p:spPr>
          <a:xfrm>
            <a:off x="5606520" y="1466613"/>
            <a:ext cx="5843800" cy="1077218"/>
          </a:xfrm>
          <a:prstGeom prst="rect">
            <a:avLst/>
          </a:prstGeom>
          <a:noFill/>
        </p:spPr>
        <p:txBody>
          <a:bodyPr wrap="square" rtlCol="0">
            <a:spAutoFit/>
          </a:bodyPr>
          <a:lstStyle/>
          <a:p>
            <a:r>
              <a:rPr lang="en-US" sz="2800" dirty="0">
                <a:solidFill>
                  <a:schemeClr val="bg1">
                    <a:lumMod val="50000"/>
                  </a:schemeClr>
                </a:solidFill>
              </a:rPr>
              <a:t>This model is </a:t>
            </a:r>
            <a:r>
              <a:rPr lang="en-US" sz="2800" b="1" dirty="0">
                <a:solidFill>
                  <a:schemeClr val="bg1">
                    <a:lumMod val="50000"/>
                  </a:schemeClr>
                </a:solidFill>
              </a:rPr>
              <a:t>underfit </a:t>
            </a:r>
            <a:r>
              <a:rPr lang="en-US" sz="2800" dirty="0">
                <a:solidFill>
                  <a:schemeClr val="bg1">
                    <a:lumMod val="50000"/>
                  </a:schemeClr>
                </a:solidFill>
              </a:rPr>
              <a:t>(high bias). It can’t capture the training or test data.</a:t>
            </a:r>
          </a:p>
          <a:p>
            <a:endParaRPr lang="en-US" sz="800" dirty="0">
              <a:solidFill>
                <a:schemeClr val="bg1">
                  <a:lumMod val="50000"/>
                </a:schemeClr>
              </a:solidFill>
            </a:endParaRPr>
          </a:p>
        </p:txBody>
      </p:sp>
      <p:sp>
        <p:nvSpPr>
          <p:cNvPr id="29" name="TextBox 28">
            <a:extLst>
              <a:ext uri="{FF2B5EF4-FFF2-40B4-BE49-F238E27FC236}">
                <a16:creationId xmlns:a16="http://schemas.microsoft.com/office/drawing/2014/main" id="{8F4C5BF4-FB20-8649-8AD9-4A5315ED07CB}"/>
              </a:ext>
            </a:extLst>
          </p:cNvPr>
          <p:cNvSpPr txBox="1"/>
          <p:nvPr/>
        </p:nvSpPr>
        <p:spPr>
          <a:xfrm>
            <a:off x="5606520" y="2993568"/>
            <a:ext cx="5457720" cy="1077218"/>
          </a:xfrm>
          <a:prstGeom prst="rect">
            <a:avLst/>
          </a:prstGeom>
          <a:noFill/>
        </p:spPr>
        <p:txBody>
          <a:bodyPr wrap="square" rtlCol="0">
            <a:spAutoFit/>
          </a:bodyPr>
          <a:lstStyle/>
          <a:p>
            <a:r>
              <a:rPr lang="en-US" sz="2800" dirty="0">
                <a:solidFill>
                  <a:schemeClr val="bg1">
                    <a:lumMod val="50000"/>
                  </a:schemeClr>
                </a:solidFill>
              </a:rPr>
              <a:t>This model </a:t>
            </a:r>
            <a:r>
              <a:rPr lang="en-US" sz="2800" b="1" dirty="0">
                <a:solidFill>
                  <a:schemeClr val="bg1">
                    <a:lumMod val="50000"/>
                  </a:schemeClr>
                </a:solidFill>
              </a:rPr>
              <a:t>fits just right</a:t>
            </a:r>
            <a:r>
              <a:rPr lang="en-US" sz="2800" dirty="0">
                <a:solidFill>
                  <a:schemeClr val="bg1">
                    <a:lumMod val="50000"/>
                  </a:schemeClr>
                </a:solidFill>
              </a:rPr>
              <a:t>. It has some training error, but fits test well</a:t>
            </a:r>
          </a:p>
          <a:p>
            <a:endParaRPr lang="en-US" sz="800" dirty="0">
              <a:solidFill>
                <a:schemeClr val="bg1">
                  <a:lumMod val="50000"/>
                </a:schemeClr>
              </a:solidFill>
            </a:endParaRPr>
          </a:p>
        </p:txBody>
      </p:sp>
      <p:sp>
        <p:nvSpPr>
          <p:cNvPr id="30" name="TextBox 29">
            <a:extLst>
              <a:ext uri="{FF2B5EF4-FFF2-40B4-BE49-F238E27FC236}">
                <a16:creationId xmlns:a16="http://schemas.microsoft.com/office/drawing/2014/main" id="{98BF74AE-A348-6B4A-9B42-43E6944B8ACE}"/>
              </a:ext>
            </a:extLst>
          </p:cNvPr>
          <p:cNvSpPr txBox="1"/>
          <p:nvPr/>
        </p:nvSpPr>
        <p:spPr>
          <a:xfrm>
            <a:off x="5606520" y="4520523"/>
            <a:ext cx="6128280" cy="1508105"/>
          </a:xfrm>
          <a:prstGeom prst="rect">
            <a:avLst/>
          </a:prstGeom>
          <a:noFill/>
        </p:spPr>
        <p:txBody>
          <a:bodyPr wrap="square" rtlCol="0">
            <a:spAutoFit/>
          </a:bodyPr>
          <a:lstStyle/>
          <a:p>
            <a:r>
              <a:rPr lang="en-US" sz="2800" dirty="0">
                <a:solidFill>
                  <a:schemeClr val="bg1">
                    <a:lumMod val="50000"/>
                  </a:schemeClr>
                </a:solidFill>
              </a:rPr>
              <a:t>This model is </a:t>
            </a:r>
            <a:r>
              <a:rPr lang="en-US" sz="2800" b="1" dirty="0">
                <a:solidFill>
                  <a:schemeClr val="bg1">
                    <a:lumMod val="50000"/>
                  </a:schemeClr>
                </a:solidFill>
              </a:rPr>
              <a:t>overfit </a:t>
            </a:r>
            <a:r>
              <a:rPr lang="en-US" sz="2800" dirty="0">
                <a:solidFill>
                  <a:schemeClr val="bg1">
                    <a:lumMod val="50000"/>
                  </a:schemeClr>
                </a:solidFill>
              </a:rPr>
              <a:t>(high variance). It captures the training data perfectly, but fails at test</a:t>
            </a:r>
          </a:p>
          <a:p>
            <a:endParaRPr lang="en-US" sz="800" dirty="0">
              <a:solidFill>
                <a:schemeClr val="bg1">
                  <a:lumMod val="50000"/>
                </a:schemeClr>
              </a:solidFill>
            </a:endParaRPr>
          </a:p>
        </p:txBody>
      </p:sp>
      <p:sp>
        <p:nvSpPr>
          <p:cNvPr id="20" name="Rectangle 2">
            <a:extLst>
              <a:ext uri="{FF2B5EF4-FFF2-40B4-BE49-F238E27FC236}">
                <a16:creationId xmlns:a16="http://schemas.microsoft.com/office/drawing/2014/main" id="{D929340D-04DA-8442-558A-D712942C969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21" name="Picture 20">
            <a:extLst>
              <a:ext uri="{FF2B5EF4-FFF2-40B4-BE49-F238E27FC236}">
                <a16:creationId xmlns:a16="http://schemas.microsoft.com/office/drawing/2014/main" id="{06BE9C20-4204-31E8-61EB-2A29BC117D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22" name="Rectangle 3">
            <a:extLst>
              <a:ext uri="{FF2B5EF4-FFF2-40B4-BE49-F238E27FC236}">
                <a16:creationId xmlns:a16="http://schemas.microsoft.com/office/drawing/2014/main" id="{BA0667BE-B099-CB58-5B07-9B039D26810B}"/>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Over and underfitting</a:t>
            </a:r>
          </a:p>
        </p:txBody>
      </p:sp>
      <p:pic>
        <p:nvPicPr>
          <p:cNvPr id="7" name="Picture 6" descr="Chart&#10;&#10;Description automatically generated">
            <a:extLst>
              <a:ext uri="{FF2B5EF4-FFF2-40B4-BE49-F238E27FC236}">
                <a16:creationId xmlns:a16="http://schemas.microsoft.com/office/drawing/2014/main" id="{5DF1D881-BE23-A77B-7355-151C411D9CDA}"/>
              </a:ext>
            </a:extLst>
          </p:cNvPr>
          <p:cNvPicPr>
            <a:picLocks noChangeAspect="1"/>
          </p:cNvPicPr>
          <p:nvPr/>
        </p:nvPicPr>
        <p:blipFill>
          <a:blip r:embed="rId5"/>
          <a:stretch>
            <a:fillRect/>
          </a:stretch>
        </p:blipFill>
        <p:spPr>
          <a:xfrm>
            <a:off x="310605" y="1114836"/>
            <a:ext cx="5111858" cy="5281499"/>
          </a:xfrm>
          <a:prstGeom prst="rect">
            <a:avLst/>
          </a:prstGeom>
        </p:spPr>
      </p:pic>
    </p:spTree>
    <p:extLst>
      <p:ext uri="{BB962C8B-B14F-4D97-AF65-F5344CB8AC3E}">
        <p14:creationId xmlns:p14="http://schemas.microsoft.com/office/powerpoint/2010/main" val="299119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507A75-280F-9045-8E79-C735C54B2B5A}"/>
              </a:ext>
            </a:extLst>
          </p:cNvPr>
          <p:cNvPicPr>
            <a:picLocks noChangeAspect="1"/>
          </p:cNvPicPr>
          <p:nvPr/>
        </p:nvPicPr>
        <p:blipFill>
          <a:blip r:embed="rId3"/>
          <a:stretch>
            <a:fillRect/>
          </a:stretch>
        </p:blipFill>
        <p:spPr>
          <a:xfrm>
            <a:off x="106683" y="1230755"/>
            <a:ext cx="3114569" cy="4076537"/>
          </a:xfrm>
          <a:prstGeom prst="rect">
            <a:avLst/>
          </a:prstGeom>
        </p:spPr>
      </p:pic>
      <p:pic>
        <p:nvPicPr>
          <p:cNvPr id="13" name="Picture 12">
            <a:extLst>
              <a:ext uri="{FF2B5EF4-FFF2-40B4-BE49-F238E27FC236}">
                <a16:creationId xmlns:a16="http://schemas.microsoft.com/office/drawing/2014/main" id="{F86B9574-4936-7042-B714-DEBAC998E194}"/>
              </a:ext>
            </a:extLst>
          </p:cNvPr>
          <p:cNvPicPr>
            <a:picLocks noChangeAspect="1"/>
          </p:cNvPicPr>
          <p:nvPr/>
        </p:nvPicPr>
        <p:blipFill>
          <a:blip r:embed="rId4"/>
          <a:stretch>
            <a:fillRect/>
          </a:stretch>
        </p:blipFill>
        <p:spPr>
          <a:xfrm>
            <a:off x="302089" y="5320675"/>
            <a:ext cx="2723755" cy="1479771"/>
          </a:xfrm>
          <a:prstGeom prst="rect">
            <a:avLst/>
          </a:prstGeom>
        </p:spPr>
      </p:pic>
      <p:grpSp>
        <p:nvGrpSpPr>
          <p:cNvPr id="48" name="Group 47">
            <a:extLst>
              <a:ext uri="{FF2B5EF4-FFF2-40B4-BE49-F238E27FC236}">
                <a16:creationId xmlns:a16="http://schemas.microsoft.com/office/drawing/2014/main" id="{65081804-4132-BD58-26FB-7520C6585F6E}"/>
              </a:ext>
            </a:extLst>
          </p:cNvPr>
          <p:cNvGrpSpPr/>
          <p:nvPr/>
        </p:nvGrpSpPr>
        <p:grpSpPr>
          <a:xfrm>
            <a:off x="3414801" y="1464435"/>
            <a:ext cx="4177100" cy="5194559"/>
            <a:chOff x="3414801" y="1464435"/>
            <a:chExt cx="4177100" cy="5194559"/>
          </a:xfrm>
        </p:grpSpPr>
        <p:sp>
          <p:nvSpPr>
            <p:cNvPr id="38" name="TextBox 37">
              <a:extLst>
                <a:ext uri="{FF2B5EF4-FFF2-40B4-BE49-F238E27FC236}">
                  <a16:creationId xmlns:a16="http://schemas.microsoft.com/office/drawing/2014/main" id="{9B34A3FB-D905-B441-9C76-D00E7B3CCFF5}"/>
                </a:ext>
              </a:extLst>
            </p:cNvPr>
            <p:cNvSpPr txBox="1"/>
            <p:nvPr/>
          </p:nvSpPr>
          <p:spPr>
            <a:xfrm>
              <a:off x="3414801" y="4596891"/>
              <a:ext cx="4177100" cy="2062103"/>
            </a:xfrm>
            <a:prstGeom prst="rect">
              <a:avLst/>
            </a:prstGeom>
            <a:noFill/>
          </p:spPr>
          <p:txBody>
            <a:bodyPr wrap="square" rtlCol="0">
              <a:spAutoFit/>
            </a:bodyPr>
            <a:lstStyle/>
            <a:p>
              <a:r>
                <a:rPr lang="en-US" sz="2400" dirty="0"/>
                <a:t>Imagine you train a network on this training set, and it converges to loss ~0</a:t>
              </a:r>
            </a:p>
            <a:p>
              <a:endParaRPr lang="en-US" sz="800" dirty="0">
                <a:solidFill>
                  <a:schemeClr val="bg1">
                    <a:lumMod val="50000"/>
                  </a:schemeClr>
                </a:solidFill>
              </a:endParaRPr>
            </a:p>
            <a:p>
              <a:r>
                <a:rPr lang="en-US" sz="2400" dirty="0">
                  <a:solidFill>
                    <a:schemeClr val="bg1">
                      <a:lumMod val="50000"/>
                    </a:schemeClr>
                  </a:solidFill>
                </a:rPr>
                <a:t>Now you test on this left out set, but it is at chance! Why….?</a:t>
              </a:r>
            </a:p>
          </p:txBody>
        </p:sp>
        <p:grpSp>
          <p:nvGrpSpPr>
            <p:cNvPr id="2" name="Group 1">
              <a:extLst>
                <a:ext uri="{FF2B5EF4-FFF2-40B4-BE49-F238E27FC236}">
                  <a16:creationId xmlns:a16="http://schemas.microsoft.com/office/drawing/2014/main" id="{AEEDD24A-63EA-DE42-B9B1-541BEBCAB8F7}"/>
                </a:ext>
              </a:extLst>
            </p:cNvPr>
            <p:cNvGrpSpPr/>
            <p:nvPr/>
          </p:nvGrpSpPr>
          <p:grpSpPr>
            <a:xfrm>
              <a:off x="3446791" y="1464435"/>
              <a:ext cx="3544321" cy="2801815"/>
              <a:chOff x="3423589" y="1260881"/>
              <a:chExt cx="3544321" cy="2801815"/>
            </a:xfrm>
          </p:grpSpPr>
          <p:pic>
            <p:nvPicPr>
              <p:cNvPr id="25" name="Picture 24">
                <a:extLst>
                  <a:ext uri="{FF2B5EF4-FFF2-40B4-BE49-F238E27FC236}">
                    <a16:creationId xmlns:a16="http://schemas.microsoft.com/office/drawing/2014/main" id="{D851882E-C1B2-EC40-B28E-D6FC697E5979}"/>
                  </a:ext>
                </a:extLst>
              </p:cNvPr>
              <p:cNvPicPr>
                <a:picLocks noChangeAspect="1"/>
              </p:cNvPicPr>
              <p:nvPr/>
            </p:nvPicPr>
            <p:blipFill>
              <a:blip r:embed="rId5"/>
              <a:stretch>
                <a:fillRect/>
              </a:stretch>
            </p:blipFill>
            <p:spPr>
              <a:xfrm>
                <a:off x="3861783" y="1260881"/>
                <a:ext cx="3106127" cy="2340150"/>
              </a:xfrm>
              <a:prstGeom prst="rect">
                <a:avLst/>
              </a:prstGeom>
            </p:spPr>
          </p:pic>
          <p:sp>
            <p:nvSpPr>
              <p:cNvPr id="26" name="TextBox 25">
                <a:extLst>
                  <a:ext uri="{FF2B5EF4-FFF2-40B4-BE49-F238E27FC236}">
                    <a16:creationId xmlns:a16="http://schemas.microsoft.com/office/drawing/2014/main" id="{AEE20FFD-500A-2945-9325-BC1A7413252C}"/>
                  </a:ext>
                </a:extLst>
              </p:cNvPr>
              <p:cNvSpPr txBox="1"/>
              <p:nvPr/>
            </p:nvSpPr>
            <p:spPr>
              <a:xfrm rot="16200000">
                <a:off x="2811018" y="2113226"/>
                <a:ext cx="1686808" cy="461665"/>
              </a:xfrm>
              <a:prstGeom prst="rect">
                <a:avLst/>
              </a:prstGeom>
              <a:noFill/>
            </p:spPr>
            <p:txBody>
              <a:bodyPr wrap="none" rtlCol="0">
                <a:spAutoFit/>
              </a:bodyPr>
              <a:lstStyle/>
              <a:p>
                <a:r>
                  <a:rPr lang="en-US" sz="2400" dirty="0"/>
                  <a:t>training loss</a:t>
                </a:r>
              </a:p>
            </p:txBody>
          </p:sp>
          <p:sp>
            <p:nvSpPr>
              <p:cNvPr id="27" name="TextBox 26">
                <a:extLst>
                  <a:ext uri="{FF2B5EF4-FFF2-40B4-BE49-F238E27FC236}">
                    <a16:creationId xmlns:a16="http://schemas.microsoft.com/office/drawing/2014/main" id="{1162D940-46E7-F340-951D-07808A67F043}"/>
                  </a:ext>
                </a:extLst>
              </p:cNvPr>
              <p:cNvSpPr txBox="1"/>
              <p:nvPr/>
            </p:nvSpPr>
            <p:spPr>
              <a:xfrm>
                <a:off x="4977073" y="3601031"/>
                <a:ext cx="1288751" cy="461665"/>
              </a:xfrm>
              <a:prstGeom prst="rect">
                <a:avLst/>
              </a:prstGeom>
              <a:noFill/>
            </p:spPr>
            <p:txBody>
              <a:bodyPr wrap="none" rtlCol="0">
                <a:spAutoFit/>
              </a:bodyPr>
              <a:lstStyle/>
              <a:p>
                <a:r>
                  <a:rPr lang="en-US" sz="2400" dirty="0"/>
                  <a:t>timestep</a:t>
                </a:r>
              </a:p>
            </p:txBody>
          </p:sp>
          <p:sp>
            <p:nvSpPr>
              <p:cNvPr id="28" name="TextBox 27">
                <a:extLst>
                  <a:ext uri="{FF2B5EF4-FFF2-40B4-BE49-F238E27FC236}">
                    <a16:creationId xmlns:a16="http://schemas.microsoft.com/office/drawing/2014/main" id="{79446F23-9CF6-9943-BE57-6E96C12FCF7C}"/>
                  </a:ext>
                </a:extLst>
              </p:cNvPr>
              <p:cNvSpPr txBox="1"/>
              <p:nvPr/>
            </p:nvSpPr>
            <p:spPr>
              <a:xfrm>
                <a:off x="4618919" y="1507626"/>
                <a:ext cx="2257979" cy="923330"/>
              </a:xfrm>
              <a:prstGeom prst="rect">
                <a:avLst/>
              </a:prstGeom>
              <a:noFill/>
            </p:spPr>
            <p:txBody>
              <a:bodyPr wrap="square" rtlCol="0">
                <a:spAutoFit/>
              </a:bodyPr>
              <a:lstStyle/>
              <a:p>
                <a:r>
                  <a:rPr lang="en-US" dirty="0">
                    <a:solidFill>
                      <a:schemeClr val="bg1">
                        <a:lumMod val="50000"/>
                      </a:schemeClr>
                    </a:solidFill>
                  </a:rPr>
                  <a:t>Network achieves 100% correct performance</a:t>
                </a:r>
              </a:p>
            </p:txBody>
          </p:sp>
        </p:grpSp>
      </p:grpSp>
      <p:sp>
        <p:nvSpPr>
          <p:cNvPr id="14" name="Rectangle 2">
            <a:extLst>
              <a:ext uri="{FF2B5EF4-FFF2-40B4-BE49-F238E27FC236}">
                <a16:creationId xmlns:a16="http://schemas.microsoft.com/office/drawing/2014/main" id="{CF07D9EF-EF3D-3129-F0EE-8FD87E7908F4}"/>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5" name="Picture 14">
            <a:extLst>
              <a:ext uri="{FF2B5EF4-FFF2-40B4-BE49-F238E27FC236}">
                <a16:creationId xmlns:a16="http://schemas.microsoft.com/office/drawing/2014/main" id="{5A02094F-CC5E-0692-D0D0-1752A64CA17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6" name="Rectangle 3">
            <a:extLst>
              <a:ext uri="{FF2B5EF4-FFF2-40B4-BE49-F238E27FC236}">
                <a16:creationId xmlns:a16="http://schemas.microsoft.com/office/drawing/2014/main" id="{DC87A62B-8C31-0BC7-5671-F2A49B950F97}"/>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Generalisation</a:t>
            </a:r>
          </a:p>
        </p:txBody>
      </p:sp>
      <p:grpSp>
        <p:nvGrpSpPr>
          <p:cNvPr id="12" name="Group 11">
            <a:extLst>
              <a:ext uri="{FF2B5EF4-FFF2-40B4-BE49-F238E27FC236}">
                <a16:creationId xmlns:a16="http://schemas.microsoft.com/office/drawing/2014/main" id="{CC63CB96-B9B9-0CD0-4464-E86585659890}"/>
              </a:ext>
            </a:extLst>
          </p:cNvPr>
          <p:cNvGrpSpPr/>
          <p:nvPr/>
        </p:nvGrpSpPr>
        <p:grpSpPr>
          <a:xfrm>
            <a:off x="7371863" y="1129991"/>
            <a:ext cx="4596005" cy="5514909"/>
            <a:chOff x="7371863" y="1129991"/>
            <a:chExt cx="4596005" cy="5514909"/>
          </a:xfrm>
        </p:grpSpPr>
        <p:sp>
          <p:nvSpPr>
            <p:cNvPr id="17" name="TextBox 16">
              <a:extLst>
                <a:ext uri="{FF2B5EF4-FFF2-40B4-BE49-F238E27FC236}">
                  <a16:creationId xmlns:a16="http://schemas.microsoft.com/office/drawing/2014/main" id="{40852585-E567-9184-1B86-5AD71157A269}"/>
                </a:ext>
              </a:extLst>
            </p:cNvPr>
            <p:cNvSpPr txBox="1"/>
            <p:nvPr/>
          </p:nvSpPr>
          <p:spPr>
            <a:xfrm>
              <a:off x="7763371" y="4582797"/>
              <a:ext cx="4177099" cy="2062103"/>
            </a:xfrm>
            <a:prstGeom prst="rect">
              <a:avLst/>
            </a:prstGeom>
            <a:noFill/>
          </p:spPr>
          <p:txBody>
            <a:bodyPr wrap="square" rtlCol="0">
              <a:spAutoFit/>
            </a:bodyPr>
            <a:lstStyle/>
            <a:p>
              <a:r>
                <a:rPr lang="en-US" sz="2400" dirty="0">
                  <a:solidFill>
                    <a:schemeClr val="bg1">
                      <a:lumMod val="50000"/>
                    </a:schemeClr>
                  </a:solidFill>
                </a:rPr>
                <a:t>The network has learned to classify according to a single variable: number of black pixels.</a:t>
              </a:r>
            </a:p>
            <a:p>
              <a:endParaRPr lang="en-US" sz="800" dirty="0">
                <a:solidFill>
                  <a:schemeClr val="bg1">
                    <a:lumMod val="50000"/>
                  </a:schemeClr>
                </a:solidFill>
              </a:endParaRPr>
            </a:p>
            <a:p>
              <a:r>
                <a:rPr lang="en-US" sz="2400" dirty="0"/>
                <a:t>It hasn’t learned anything about cats and dogs at all!</a:t>
              </a:r>
            </a:p>
          </p:txBody>
        </p:sp>
        <p:pic>
          <p:nvPicPr>
            <p:cNvPr id="18" name="Picture 17">
              <a:extLst>
                <a:ext uri="{FF2B5EF4-FFF2-40B4-BE49-F238E27FC236}">
                  <a16:creationId xmlns:a16="http://schemas.microsoft.com/office/drawing/2014/main" id="{B258DA5C-5B38-1444-9BF0-23C4E8A03AB1}"/>
                </a:ext>
              </a:extLst>
            </p:cNvPr>
            <p:cNvPicPr>
              <a:picLocks noChangeAspect="1"/>
            </p:cNvPicPr>
            <p:nvPr/>
          </p:nvPicPr>
          <p:blipFill>
            <a:blip r:embed="rId7"/>
            <a:stretch>
              <a:fillRect/>
            </a:stretch>
          </p:blipFill>
          <p:spPr>
            <a:xfrm>
              <a:off x="9156540" y="1462147"/>
              <a:ext cx="2811328" cy="2407880"/>
            </a:xfrm>
            <a:prstGeom prst="rect">
              <a:avLst/>
            </a:prstGeom>
          </p:spPr>
        </p:pic>
        <p:cxnSp>
          <p:nvCxnSpPr>
            <p:cNvPr id="19" name="Straight Connector 18">
              <a:extLst>
                <a:ext uri="{FF2B5EF4-FFF2-40B4-BE49-F238E27FC236}">
                  <a16:creationId xmlns:a16="http://schemas.microsoft.com/office/drawing/2014/main" id="{A7E94615-6D88-692B-553F-8DDA6C972A52}"/>
                </a:ext>
              </a:extLst>
            </p:cNvPr>
            <p:cNvCxnSpPr>
              <a:cxnSpLocks/>
            </p:cNvCxnSpPr>
            <p:nvPr/>
          </p:nvCxnSpPr>
          <p:spPr>
            <a:xfrm>
              <a:off x="10249632" y="1512269"/>
              <a:ext cx="0" cy="2211309"/>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03027BF0-9949-3A6F-8AC3-5E38EB663B4F}"/>
                </a:ext>
              </a:extLst>
            </p:cNvPr>
            <p:cNvSpPr txBox="1"/>
            <p:nvPr/>
          </p:nvSpPr>
          <p:spPr>
            <a:xfrm>
              <a:off x="9775639" y="3699825"/>
              <a:ext cx="1267911" cy="369332"/>
            </a:xfrm>
            <a:prstGeom prst="rect">
              <a:avLst/>
            </a:prstGeom>
            <a:noFill/>
          </p:spPr>
          <p:txBody>
            <a:bodyPr wrap="square" rtlCol="0">
              <a:spAutoFit/>
            </a:bodyPr>
            <a:lstStyle/>
            <a:p>
              <a:r>
                <a:rPr lang="en-US" dirty="0"/>
                <a:t>animal size </a:t>
              </a:r>
            </a:p>
          </p:txBody>
        </p:sp>
        <p:cxnSp>
          <p:nvCxnSpPr>
            <p:cNvPr id="21" name="Straight Arrow Connector 20">
              <a:extLst>
                <a:ext uri="{FF2B5EF4-FFF2-40B4-BE49-F238E27FC236}">
                  <a16:creationId xmlns:a16="http://schemas.microsoft.com/office/drawing/2014/main" id="{77AF9ACB-3580-DA9B-161A-8E0947B99AB6}"/>
                </a:ext>
              </a:extLst>
            </p:cNvPr>
            <p:cNvCxnSpPr>
              <a:cxnSpLocks/>
            </p:cNvCxnSpPr>
            <p:nvPr/>
          </p:nvCxnSpPr>
          <p:spPr>
            <a:xfrm flipV="1">
              <a:off x="10943901" y="3895508"/>
              <a:ext cx="473861" cy="1"/>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50EB9776-EFE4-FA89-BEE2-0C780D7399C0}"/>
                </a:ext>
              </a:extLst>
            </p:cNvPr>
            <p:cNvCxnSpPr>
              <a:cxnSpLocks/>
            </p:cNvCxnSpPr>
            <p:nvPr/>
          </p:nvCxnSpPr>
          <p:spPr>
            <a:xfrm flipH="1" flipV="1">
              <a:off x="9307644" y="3895507"/>
              <a:ext cx="467995" cy="1"/>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81F2A1E5-8D8C-0613-F60D-F2783A065727}"/>
                </a:ext>
              </a:extLst>
            </p:cNvPr>
            <p:cNvSpPr txBox="1"/>
            <p:nvPr/>
          </p:nvSpPr>
          <p:spPr>
            <a:xfrm rot="16200000">
              <a:off x="8243364" y="2341633"/>
              <a:ext cx="1506631" cy="369332"/>
            </a:xfrm>
            <a:prstGeom prst="rect">
              <a:avLst/>
            </a:prstGeom>
            <a:noFill/>
          </p:spPr>
          <p:txBody>
            <a:bodyPr wrap="none" rtlCol="0">
              <a:spAutoFit/>
            </a:bodyPr>
            <a:lstStyle/>
            <a:p>
              <a:r>
                <a:rPr lang="en-US" dirty="0"/>
                <a:t>ear pointiness</a:t>
              </a:r>
            </a:p>
          </p:txBody>
        </p:sp>
        <p:cxnSp>
          <p:nvCxnSpPr>
            <p:cNvPr id="24" name="Straight Arrow Connector 23">
              <a:extLst>
                <a:ext uri="{FF2B5EF4-FFF2-40B4-BE49-F238E27FC236}">
                  <a16:creationId xmlns:a16="http://schemas.microsoft.com/office/drawing/2014/main" id="{34803314-72AC-1BF6-ADF8-74CA06CE5B7B}"/>
                </a:ext>
              </a:extLst>
            </p:cNvPr>
            <p:cNvCxnSpPr>
              <a:cxnSpLocks/>
            </p:cNvCxnSpPr>
            <p:nvPr/>
          </p:nvCxnSpPr>
          <p:spPr>
            <a:xfrm>
              <a:off x="9013211" y="3257167"/>
              <a:ext cx="1" cy="437889"/>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C5E9903D-BA0B-0DE5-1A34-7E15679BE067}"/>
                </a:ext>
              </a:extLst>
            </p:cNvPr>
            <p:cNvCxnSpPr>
              <a:cxnSpLocks/>
            </p:cNvCxnSpPr>
            <p:nvPr/>
          </p:nvCxnSpPr>
          <p:spPr>
            <a:xfrm flipV="1">
              <a:off x="9013210" y="1278491"/>
              <a:ext cx="0" cy="494492"/>
            </a:xfrm>
            <a:prstGeom prst="straightConnector1">
              <a:avLst/>
            </a:prstGeom>
            <a:ln w="254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DFD7CCAA-4912-A870-01CD-3532DAB76D26}"/>
                </a:ext>
              </a:extLst>
            </p:cNvPr>
            <p:cNvSpPr txBox="1"/>
            <p:nvPr/>
          </p:nvSpPr>
          <p:spPr>
            <a:xfrm>
              <a:off x="9434775" y="1129991"/>
              <a:ext cx="1949636" cy="369332"/>
            </a:xfrm>
            <a:prstGeom prst="rect">
              <a:avLst/>
            </a:prstGeom>
            <a:noFill/>
          </p:spPr>
          <p:txBody>
            <a:bodyPr wrap="square" rtlCol="0">
              <a:spAutoFit/>
            </a:bodyPr>
            <a:lstStyle/>
            <a:p>
              <a:r>
                <a:rPr lang="en-US" dirty="0"/>
                <a:t>effective boundary</a:t>
              </a:r>
            </a:p>
          </p:txBody>
        </p:sp>
        <p:sp>
          <p:nvSpPr>
            <p:cNvPr id="40" name="Oval 39">
              <a:extLst>
                <a:ext uri="{FF2B5EF4-FFF2-40B4-BE49-F238E27FC236}">
                  <a16:creationId xmlns:a16="http://schemas.microsoft.com/office/drawing/2014/main" id="{A0B542B1-7FEB-359D-23F9-7C0C43C30088}"/>
                </a:ext>
              </a:extLst>
            </p:cNvPr>
            <p:cNvSpPr/>
            <p:nvPr/>
          </p:nvSpPr>
          <p:spPr>
            <a:xfrm>
              <a:off x="7391279" y="2258786"/>
              <a:ext cx="144000" cy="144000"/>
            </a:xfrm>
            <a:prstGeom prst="ellipse">
              <a:avLst/>
            </a:prstGeom>
            <a:solidFill>
              <a:srgbClr val="043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24FBF637-18DA-BC3A-6D7B-F05B0ED9DA1F}"/>
                </a:ext>
              </a:extLst>
            </p:cNvPr>
            <p:cNvSpPr/>
            <p:nvPr/>
          </p:nvSpPr>
          <p:spPr>
            <a:xfrm>
              <a:off x="7400768" y="2540755"/>
              <a:ext cx="144000" cy="1440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876B7540-A4DD-51D0-1B4E-16375B9EF0D5}"/>
                </a:ext>
              </a:extLst>
            </p:cNvPr>
            <p:cNvSpPr/>
            <p:nvPr/>
          </p:nvSpPr>
          <p:spPr>
            <a:xfrm>
              <a:off x="7373391" y="1327248"/>
              <a:ext cx="216000" cy="216000"/>
            </a:xfrm>
            <a:prstGeom prst="ellipse">
              <a:avLst/>
            </a:prstGeom>
            <a:solidFill>
              <a:srgbClr val="0432FF"/>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56D5A34E-6797-8EB9-6EB2-ED8406C1A6C2}"/>
                </a:ext>
              </a:extLst>
            </p:cNvPr>
            <p:cNvSpPr/>
            <p:nvPr/>
          </p:nvSpPr>
          <p:spPr>
            <a:xfrm>
              <a:off x="7371863" y="1653285"/>
              <a:ext cx="216000" cy="216000"/>
            </a:xfrm>
            <a:prstGeom prst="ellipse">
              <a:avLst/>
            </a:prstGeom>
            <a:solidFill>
              <a:srgbClr val="FF0000"/>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EB780746-FA8F-0021-B736-09C5DD45F59A}"/>
                </a:ext>
              </a:extLst>
            </p:cNvPr>
            <p:cNvSpPr txBox="1"/>
            <p:nvPr/>
          </p:nvSpPr>
          <p:spPr>
            <a:xfrm>
              <a:off x="7566850" y="2123414"/>
              <a:ext cx="1097608" cy="369332"/>
            </a:xfrm>
            <a:prstGeom prst="rect">
              <a:avLst/>
            </a:prstGeom>
            <a:noFill/>
          </p:spPr>
          <p:txBody>
            <a:bodyPr wrap="square" rtlCol="0">
              <a:spAutoFit/>
            </a:bodyPr>
            <a:lstStyle/>
            <a:p>
              <a:r>
                <a:rPr lang="en-US" dirty="0"/>
                <a:t>cat (train)</a:t>
              </a:r>
            </a:p>
          </p:txBody>
        </p:sp>
        <p:sp>
          <p:nvSpPr>
            <p:cNvPr id="45" name="TextBox 44">
              <a:extLst>
                <a:ext uri="{FF2B5EF4-FFF2-40B4-BE49-F238E27FC236}">
                  <a16:creationId xmlns:a16="http://schemas.microsoft.com/office/drawing/2014/main" id="{BCECB336-4AFE-80B6-85B9-9CCDB09C2630}"/>
                </a:ext>
              </a:extLst>
            </p:cNvPr>
            <p:cNvSpPr txBox="1"/>
            <p:nvPr/>
          </p:nvSpPr>
          <p:spPr>
            <a:xfrm>
              <a:off x="7559861" y="2417072"/>
              <a:ext cx="1168974" cy="369332"/>
            </a:xfrm>
            <a:prstGeom prst="rect">
              <a:avLst/>
            </a:prstGeom>
            <a:noFill/>
          </p:spPr>
          <p:txBody>
            <a:bodyPr wrap="square" rtlCol="0">
              <a:spAutoFit/>
            </a:bodyPr>
            <a:lstStyle/>
            <a:p>
              <a:r>
                <a:rPr lang="en-US" dirty="0"/>
                <a:t>dog (train)</a:t>
              </a:r>
            </a:p>
          </p:txBody>
        </p:sp>
        <p:sp>
          <p:nvSpPr>
            <p:cNvPr id="46" name="TextBox 45">
              <a:extLst>
                <a:ext uri="{FF2B5EF4-FFF2-40B4-BE49-F238E27FC236}">
                  <a16:creationId xmlns:a16="http://schemas.microsoft.com/office/drawing/2014/main" id="{49901303-EEDC-EE46-3287-DE275200E7B7}"/>
                </a:ext>
              </a:extLst>
            </p:cNvPr>
            <p:cNvSpPr txBox="1"/>
            <p:nvPr/>
          </p:nvSpPr>
          <p:spPr>
            <a:xfrm>
              <a:off x="7612522" y="1220124"/>
              <a:ext cx="1013932" cy="369332"/>
            </a:xfrm>
            <a:prstGeom prst="rect">
              <a:avLst/>
            </a:prstGeom>
            <a:noFill/>
          </p:spPr>
          <p:txBody>
            <a:bodyPr wrap="square" rtlCol="0">
              <a:spAutoFit/>
            </a:bodyPr>
            <a:lstStyle/>
            <a:p>
              <a:r>
                <a:rPr lang="en-US" dirty="0"/>
                <a:t>cat (test)</a:t>
              </a:r>
            </a:p>
          </p:txBody>
        </p:sp>
        <p:sp>
          <p:nvSpPr>
            <p:cNvPr id="47" name="TextBox 46">
              <a:extLst>
                <a:ext uri="{FF2B5EF4-FFF2-40B4-BE49-F238E27FC236}">
                  <a16:creationId xmlns:a16="http://schemas.microsoft.com/office/drawing/2014/main" id="{5B8E6364-4198-FA78-10D9-BD319AB5A2F0}"/>
                </a:ext>
              </a:extLst>
            </p:cNvPr>
            <p:cNvSpPr txBox="1"/>
            <p:nvPr/>
          </p:nvSpPr>
          <p:spPr>
            <a:xfrm>
              <a:off x="7588961" y="1554265"/>
              <a:ext cx="1085297" cy="369332"/>
            </a:xfrm>
            <a:prstGeom prst="rect">
              <a:avLst/>
            </a:prstGeom>
            <a:noFill/>
          </p:spPr>
          <p:txBody>
            <a:bodyPr wrap="square" rtlCol="0">
              <a:spAutoFit/>
            </a:bodyPr>
            <a:lstStyle/>
            <a:p>
              <a:r>
                <a:rPr lang="en-US" dirty="0"/>
                <a:t>dog (test)</a:t>
              </a:r>
            </a:p>
          </p:txBody>
        </p:sp>
      </p:grpSp>
    </p:spTree>
    <p:extLst>
      <p:ext uri="{BB962C8B-B14F-4D97-AF65-F5344CB8AC3E}">
        <p14:creationId xmlns:p14="http://schemas.microsoft.com/office/powerpoint/2010/main" val="231046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a:extLst>
              <a:ext uri="{FF2B5EF4-FFF2-40B4-BE49-F238E27FC236}">
                <a16:creationId xmlns:a16="http://schemas.microsoft.com/office/drawing/2014/main" id="{D929340D-04DA-8442-558A-D712942C969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21" name="Picture 20">
            <a:extLst>
              <a:ext uri="{FF2B5EF4-FFF2-40B4-BE49-F238E27FC236}">
                <a16:creationId xmlns:a16="http://schemas.microsoft.com/office/drawing/2014/main" id="{06BE9C20-4204-31E8-61EB-2A29BC117D9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22" name="Rectangle 3">
            <a:extLst>
              <a:ext uri="{FF2B5EF4-FFF2-40B4-BE49-F238E27FC236}">
                <a16:creationId xmlns:a16="http://schemas.microsoft.com/office/drawing/2014/main" id="{BA0667BE-B099-CB58-5B07-9B039D26810B}"/>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Double descent</a:t>
            </a:r>
          </a:p>
        </p:txBody>
      </p:sp>
      <p:pic>
        <p:nvPicPr>
          <p:cNvPr id="2" name="Screen Recording 2023-07-12 at 17.59.59">
            <a:hlinkClick r:id="" action="ppaction://media"/>
            <a:extLst>
              <a:ext uri="{FF2B5EF4-FFF2-40B4-BE49-F238E27FC236}">
                <a16:creationId xmlns:a16="http://schemas.microsoft.com/office/drawing/2014/main" id="{1ED918CA-BE5F-B23E-0F9F-294463C0AD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50623" y="1266249"/>
            <a:ext cx="10504247" cy="4119634"/>
          </a:xfrm>
          <a:prstGeom prst="rect">
            <a:avLst/>
          </a:prstGeom>
        </p:spPr>
      </p:pic>
    </p:spTree>
    <p:extLst>
      <p:ext uri="{BB962C8B-B14F-4D97-AF65-F5344CB8AC3E}">
        <p14:creationId xmlns:p14="http://schemas.microsoft.com/office/powerpoint/2010/main" val="255883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pic>
        <p:nvPicPr>
          <p:cNvPr id="38" name="Picture 37" descr="Screen Shot 2016-11-29 at 12.18.44.png">
            <a:extLst>
              <a:ext uri="{FF2B5EF4-FFF2-40B4-BE49-F238E27FC236}">
                <a16:creationId xmlns:a16="http://schemas.microsoft.com/office/drawing/2014/main" id="{43F983E9-DE6A-1961-A701-D63FF78121E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1290960" y="2064686"/>
            <a:ext cx="4415096" cy="3072966"/>
          </a:xfrm>
          <a:prstGeom prst="rect">
            <a:avLst/>
          </a:prstGeom>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35E9C62-5C9D-F65E-0294-072740A64036}"/>
                  </a:ext>
                </a:extLst>
              </p:cNvPr>
              <p:cNvSpPr/>
              <p:nvPr/>
            </p:nvSpPr>
            <p:spPr>
              <a:xfrm>
                <a:off x="1085364" y="5038409"/>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a:latin typeface="Cambria Math" panose="02040503050406030204" pitchFamily="18" charset="0"/>
                        </a:rPr>
                        <m:t>𝑥</m:t>
                      </m:r>
                    </m:oMath>
                  </m:oMathPara>
                </a14:m>
                <a:endParaRPr lang="en-GB" sz="2800" dirty="0"/>
              </a:p>
            </p:txBody>
          </p:sp>
        </mc:Choice>
        <mc:Fallback xmlns="">
          <p:sp>
            <p:nvSpPr>
              <p:cNvPr id="2" name="Rectangle 1">
                <a:extLst>
                  <a:ext uri="{FF2B5EF4-FFF2-40B4-BE49-F238E27FC236}">
                    <a16:creationId xmlns:a16="http://schemas.microsoft.com/office/drawing/2014/main" id="{335E9C62-5C9D-F65E-0294-072740A64036}"/>
                  </a:ext>
                </a:extLst>
              </p:cNvPr>
              <p:cNvSpPr>
                <a:spLocks noRot="1" noChangeAspect="1" noMove="1" noResize="1" noEditPoints="1" noAdjustHandles="1" noChangeArrowheads="1" noChangeShapeType="1" noTextEdit="1"/>
              </p:cNvSpPr>
              <p:nvPr/>
            </p:nvSpPr>
            <p:spPr>
              <a:xfrm>
                <a:off x="1085364" y="5038409"/>
                <a:ext cx="468077" cy="52322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F529048-DB00-7B6E-AEA3-B52B00D0C426}"/>
                  </a:ext>
                </a:extLst>
              </p:cNvPr>
              <p:cNvSpPr/>
              <p:nvPr/>
            </p:nvSpPr>
            <p:spPr>
              <a:xfrm>
                <a:off x="986604" y="4079639"/>
                <a:ext cx="621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𝑊</m:t>
                      </m:r>
                    </m:oMath>
                  </m:oMathPara>
                </a14:m>
                <a:endParaRPr lang="en-GB" sz="2800" dirty="0"/>
              </a:p>
            </p:txBody>
          </p:sp>
        </mc:Choice>
        <mc:Fallback xmlns="">
          <p:sp>
            <p:nvSpPr>
              <p:cNvPr id="10" name="Rectangle 9">
                <a:extLst>
                  <a:ext uri="{FF2B5EF4-FFF2-40B4-BE49-F238E27FC236}">
                    <a16:creationId xmlns:a16="http://schemas.microsoft.com/office/drawing/2014/main" id="{FF529048-DB00-7B6E-AEA3-B52B00D0C426}"/>
                  </a:ext>
                </a:extLst>
              </p:cNvPr>
              <p:cNvSpPr>
                <a:spLocks noRot="1" noChangeAspect="1" noMove="1" noResize="1" noEditPoints="1" noAdjustHandles="1" noChangeArrowheads="1" noChangeShapeType="1" noTextEdit="1"/>
              </p:cNvSpPr>
              <p:nvPr/>
            </p:nvSpPr>
            <p:spPr>
              <a:xfrm>
                <a:off x="986604" y="4079639"/>
                <a:ext cx="621902" cy="523220"/>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24B0B9EA-0A01-938C-9B09-894D53AF47B6}"/>
                  </a:ext>
                </a:extLst>
              </p:cNvPr>
              <p:cNvSpPr/>
              <p:nvPr/>
            </p:nvSpPr>
            <p:spPr>
              <a:xfrm>
                <a:off x="237003" y="3077949"/>
                <a:ext cx="1481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h</m:t>
                      </m:r>
                      <m:r>
                        <a:rPr lang="en-GB" sz="2800" b="0" i="1" smtClean="0">
                          <a:latin typeface="Cambria Math" panose="02040503050406030204" pitchFamily="18" charset="0"/>
                        </a:rPr>
                        <m:t>=</m:t>
                      </m:r>
                      <m:r>
                        <a:rPr lang="en-GB" sz="2800" b="0" i="1" smtClean="0">
                          <a:latin typeface="Cambria Math" panose="02040503050406030204" pitchFamily="18" charset="0"/>
                        </a:rPr>
                        <m:t>𝑊𝑥</m:t>
                      </m:r>
                    </m:oMath>
                  </m:oMathPara>
                </a14:m>
                <a:endParaRPr lang="en-GB" sz="2800" dirty="0"/>
              </a:p>
            </p:txBody>
          </p:sp>
        </mc:Choice>
        <mc:Fallback>
          <p:sp>
            <p:nvSpPr>
              <p:cNvPr id="14" name="Rectangle 13">
                <a:extLst>
                  <a:ext uri="{FF2B5EF4-FFF2-40B4-BE49-F238E27FC236}">
                    <a16:creationId xmlns:a16="http://schemas.microsoft.com/office/drawing/2014/main" id="{24B0B9EA-0A01-938C-9B09-894D53AF47B6}"/>
                  </a:ext>
                </a:extLst>
              </p:cNvPr>
              <p:cNvSpPr>
                <a:spLocks noRot="1" noChangeAspect="1" noMove="1" noResize="1" noEditPoints="1" noAdjustHandles="1" noChangeArrowheads="1" noChangeShapeType="1" noTextEdit="1"/>
              </p:cNvSpPr>
              <p:nvPr/>
            </p:nvSpPr>
            <p:spPr>
              <a:xfrm>
                <a:off x="237003" y="3077949"/>
                <a:ext cx="1481688" cy="523220"/>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DEDDF26C-3400-76FC-6BE1-033DCA1CE40D}"/>
                  </a:ext>
                </a:extLst>
              </p:cNvPr>
              <p:cNvSpPr/>
              <p:nvPr/>
            </p:nvSpPr>
            <p:spPr>
              <a:xfrm>
                <a:off x="986604" y="2119179"/>
                <a:ext cx="8246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sz="2800" i="1">
                              <a:latin typeface="Cambria Math" panose="02040503050406030204" pitchFamily="18" charset="0"/>
                            </a:rPr>
                          </m:ctrlPr>
                        </m:sSupPr>
                        <m:e>
                          <m:r>
                            <a:rPr lang="en-GB" sz="2800" i="1">
                              <a:latin typeface="Cambria Math" panose="02040503050406030204" pitchFamily="18" charset="0"/>
                            </a:rPr>
                            <m:t>𝑊</m:t>
                          </m:r>
                        </m:e>
                        <m:sup>
                          <m:r>
                            <a:rPr lang="en-GB" sz="2800" i="1">
                              <a:latin typeface="Cambria Math" panose="02040503050406030204" pitchFamily="18" charset="0"/>
                            </a:rPr>
                            <m:t>𝑅</m:t>
                          </m:r>
                        </m:sup>
                      </m:sSup>
                    </m:oMath>
                  </m:oMathPara>
                </a14:m>
                <a:endParaRPr lang="en-GB" sz="2800" dirty="0"/>
              </a:p>
            </p:txBody>
          </p:sp>
        </mc:Choice>
        <mc:Fallback>
          <p:sp>
            <p:nvSpPr>
              <p:cNvPr id="16" name="Rectangle 15">
                <a:extLst>
                  <a:ext uri="{FF2B5EF4-FFF2-40B4-BE49-F238E27FC236}">
                    <a16:creationId xmlns:a16="http://schemas.microsoft.com/office/drawing/2014/main" id="{DEDDF26C-3400-76FC-6BE1-033DCA1CE40D}"/>
                  </a:ext>
                </a:extLst>
              </p:cNvPr>
              <p:cNvSpPr>
                <a:spLocks noRot="1" noChangeAspect="1" noMove="1" noResize="1" noEditPoints="1" noAdjustHandles="1" noChangeArrowheads="1" noChangeShapeType="1" noTextEdit="1"/>
              </p:cNvSpPr>
              <p:nvPr/>
            </p:nvSpPr>
            <p:spPr>
              <a:xfrm>
                <a:off x="986604" y="2119179"/>
                <a:ext cx="824649" cy="523220"/>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D9421440-A793-B1B2-382E-87EB1D9A3906}"/>
                  </a:ext>
                </a:extLst>
              </p:cNvPr>
              <p:cNvSpPr/>
              <p:nvPr/>
            </p:nvSpPr>
            <p:spPr>
              <a:xfrm>
                <a:off x="380438" y="1321375"/>
                <a:ext cx="17033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𝑦</m:t>
                      </m:r>
                      <m:r>
                        <a:rPr lang="en-GB" sz="2800" b="0" i="1" smtClean="0">
                          <a:latin typeface="Cambria Math" panose="02040503050406030204" pitchFamily="18" charset="0"/>
                        </a:rPr>
                        <m:t>=</m:t>
                      </m:r>
                      <m:sSup>
                        <m:sSupPr>
                          <m:ctrlPr>
                            <a:rPr lang="en-GB" sz="2800" i="1">
                              <a:latin typeface="Cambria Math" panose="02040503050406030204" pitchFamily="18" charset="0"/>
                            </a:rPr>
                          </m:ctrlPr>
                        </m:sSupPr>
                        <m:e>
                          <m:r>
                            <a:rPr lang="en-GB" sz="2800" i="1">
                              <a:latin typeface="Cambria Math" panose="02040503050406030204" pitchFamily="18" charset="0"/>
                            </a:rPr>
                            <m:t>𝑊</m:t>
                          </m:r>
                        </m:e>
                        <m:sup>
                          <m:r>
                            <a:rPr lang="en-GB" sz="2800" i="1">
                              <a:latin typeface="Cambria Math" panose="02040503050406030204" pitchFamily="18" charset="0"/>
                            </a:rPr>
                            <m:t>𝑅</m:t>
                          </m:r>
                        </m:sup>
                      </m:sSup>
                      <m:r>
                        <a:rPr lang="en-GB" sz="2800" b="0" i="1" smtClean="0">
                          <a:latin typeface="Cambria Math" panose="02040503050406030204" pitchFamily="18" charset="0"/>
                        </a:rPr>
                        <m:t>h</m:t>
                      </m:r>
                    </m:oMath>
                  </m:oMathPara>
                </a14:m>
                <a:endParaRPr lang="en-GB" sz="2800" dirty="0"/>
              </a:p>
            </p:txBody>
          </p:sp>
        </mc:Choice>
        <mc:Fallback>
          <p:sp>
            <p:nvSpPr>
              <p:cNvPr id="17" name="Rectangle 16">
                <a:extLst>
                  <a:ext uri="{FF2B5EF4-FFF2-40B4-BE49-F238E27FC236}">
                    <a16:creationId xmlns:a16="http://schemas.microsoft.com/office/drawing/2014/main" id="{D9421440-A793-B1B2-382E-87EB1D9A3906}"/>
                  </a:ext>
                </a:extLst>
              </p:cNvPr>
              <p:cNvSpPr>
                <a:spLocks noRot="1" noChangeAspect="1" noMove="1" noResize="1" noEditPoints="1" noAdjustHandles="1" noChangeArrowheads="1" noChangeShapeType="1" noTextEdit="1"/>
              </p:cNvSpPr>
              <p:nvPr/>
            </p:nvSpPr>
            <p:spPr>
              <a:xfrm>
                <a:off x="380438" y="1321375"/>
                <a:ext cx="1703351" cy="523220"/>
              </a:xfrm>
              <a:prstGeom prst="rect">
                <a:avLst/>
              </a:prstGeom>
              <a:blipFill>
                <a:blip r:embed="rId9"/>
                <a:stretch>
                  <a:fillRect b="-9524"/>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DE305457-5CC7-4DBD-9822-DFE5EBDBED4A}"/>
              </a:ext>
            </a:extLst>
          </p:cNvPr>
          <p:cNvSpPr txBox="1"/>
          <p:nvPr/>
        </p:nvSpPr>
        <p:spPr>
          <a:xfrm>
            <a:off x="1235043" y="5921507"/>
            <a:ext cx="3125727" cy="523220"/>
          </a:xfrm>
          <a:prstGeom prst="rect">
            <a:avLst/>
          </a:prstGeom>
          <a:noFill/>
        </p:spPr>
        <p:txBody>
          <a:bodyPr wrap="none" rtlCol="0">
            <a:spAutoFit/>
          </a:bodyPr>
          <a:lstStyle/>
          <a:p>
            <a:r>
              <a:rPr lang="en-GB" sz="2800" dirty="0"/>
              <a:t>deep linear network</a:t>
            </a:r>
          </a:p>
        </p:txBody>
      </p:sp>
      <p:sp>
        <p:nvSpPr>
          <p:cNvPr id="32" name="Rectangle 3">
            <a:extLst>
              <a:ext uri="{FF2B5EF4-FFF2-40B4-BE49-F238E27FC236}">
                <a16:creationId xmlns:a16="http://schemas.microsoft.com/office/drawing/2014/main" id="{942FC339-C4C5-2A9F-DB3F-9FE372BF9CCC}"/>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Nonlinearities</a:t>
            </a:r>
          </a:p>
        </p:txBody>
      </p:sp>
    </p:spTree>
    <p:extLst>
      <p:ext uri="{BB962C8B-B14F-4D97-AF65-F5344CB8AC3E}">
        <p14:creationId xmlns:p14="http://schemas.microsoft.com/office/powerpoint/2010/main" val="3963208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149CE4CD-2F54-D542-99EC-0F57AFA832F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a:latin typeface="Calibri" charset="0"/>
            </a:endParaRPr>
          </a:p>
        </p:txBody>
      </p:sp>
      <p:pic>
        <p:nvPicPr>
          <p:cNvPr id="9" name="Picture 8">
            <a:extLst>
              <a:ext uri="{FF2B5EF4-FFF2-40B4-BE49-F238E27FC236}">
                <a16:creationId xmlns:a16="http://schemas.microsoft.com/office/drawing/2014/main" id="{30B5E82E-3204-6740-83B8-B9E6B6343382}"/>
              </a:ext>
            </a:extLst>
          </p:cNvPr>
          <p:cNvPicPr>
            <a:picLocks noChangeAspect="1"/>
          </p:cNvPicPr>
          <p:nvPr/>
        </p:nvPicPr>
        <p:blipFill>
          <a:blip r:embed="rId3"/>
          <a:stretch>
            <a:fillRect/>
          </a:stretch>
        </p:blipFill>
        <p:spPr>
          <a:xfrm>
            <a:off x="11154870" y="-39544"/>
            <a:ext cx="1052370" cy="1052370"/>
          </a:xfrm>
          <a:prstGeom prst="rect">
            <a:avLst/>
          </a:prstGeom>
        </p:spPr>
      </p:pic>
      <p:sp>
        <p:nvSpPr>
          <p:cNvPr id="10" name="Rectangle 3">
            <a:extLst>
              <a:ext uri="{FF2B5EF4-FFF2-40B4-BE49-F238E27FC236}">
                <a16:creationId xmlns:a16="http://schemas.microsoft.com/office/drawing/2014/main" id="{C7F153C0-4573-664E-B94A-19965C34BA33}"/>
              </a:ext>
            </a:extLst>
          </p:cNvPr>
          <p:cNvSpPr>
            <a:spLocks noChangeArrowheads="1"/>
          </p:cNvSpPr>
          <p:nvPr/>
        </p:nvSpPr>
        <p:spPr bwMode="auto">
          <a:xfrm>
            <a:off x="0" y="0"/>
            <a:ext cx="7885113" cy="646113"/>
          </a:xfrm>
          <a:prstGeom prst="rect">
            <a:avLst/>
          </a:prstGeom>
          <a:noFill/>
          <a:ln w="9525">
            <a:noFill/>
            <a:miter lim="800000"/>
            <a:headEnd/>
            <a:tailEnd/>
          </a:ln>
        </p:spPr>
        <p:txBody>
          <a:bodyPr>
            <a:prstTxWarp prst="textNoShape">
              <a:avLst/>
            </a:prstTxWarp>
            <a:spAutoFit/>
          </a:bodyPr>
          <a:lstStyle/>
          <a:p>
            <a:r>
              <a:rPr lang="en-GB" sz="3600" dirty="0">
                <a:latin typeface="+mj-lt"/>
              </a:rPr>
              <a:t>A simple example</a:t>
            </a:r>
          </a:p>
        </p:txBody>
      </p:sp>
      <p:pic>
        <p:nvPicPr>
          <p:cNvPr id="5" name="Picture 4" descr="A red apple with a green leaf&#10;&#10;Description automatically generated">
            <a:extLst>
              <a:ext uri="{FF2B5EF4-FFF2-40B4-BE49-F238E27FC236}">
                <a16:creationId xmlns:a16="http://schemas.microsoft.com/office/drawing/2014/main" id="{06421832-AC94-49AC-F89C-F3C0AE1CF861}"/>
              </a:ext>
            </a:extLst>
          </p:cNvPr>
          <p:cNvPicPr>
            <a:picLocks noChangeAspect="1"/>
          </p:cNvPicPr>
          <p:nvPr/>
        </p:nvPicPr>
        <p:blipFill>
          <a:blip r:embed="rId4"/>
          <a:stretch>
            <a:fillRect/>
          </a:stretch>
        </p:blipFill>
        <p:spPr>
          <a:xfrm>
            <a:off x="388720" y="1275642"/>
            <a:ext cx="855373" cy="776589"/>
          </a:xfrm>
          <a:prstGeom prst="rect">
            <a:avLst/>
          </a:prstGeom>
        </p:spPr>
      </p:pic>
      <p:pic>
        <p:nvPicPr>
          <p:cNvPr id="18" name="Picture 17" descr="A yellow banana with black stems&#10;&#10;Description automatically generated">
            <a:extLst>
              <a:ext uri="{FF2B5EF4-FFF2-40B4-BE49-F238E27FC236}">
                <a16:creationId xmlns:a16="http://schemas.microsoft.com/office/drawing/2014/main" id="{32E40AB2-CC65-FA29-B73D-2601908B91EB}"/>
              </a:ext>
            </a:extLst>
          </p:cNvPr>
          <p:cNvPicPr>
            <a:picLocks noChangeAspect="1"/>
          </p:cNvPicPr>
          <p:nvPr/>
        </p:nvPicPr>
        <p:blipFill>
          <a:blip r:embed="rId5"/>
          <a:stretch>
            <a:fillRect/>
          </a:stretch>
        </p:blipFill>
        <p:spPr>
          <a:xfrm>
            <a:off x="264915" y="2045337"/>
            <a:ext cx="1060450" cy="793750"/>
          </a:xfrm>
          <a:prstGeom prst="rect">
            <a:avLst/>
          </a:prstGeom>
        </p:spPr>
      </p:pic>
      <p:pic>
        <p:nvPicPr>
          <p:cNvPr id="20" name="Picture 19" descr="A cartoon of an orange fruit with a green leaf&#10;&#10;Description automatically generated">
            <a:extLst>
              <a:ext uri="{FF2B5EF4-FFF2-40B4-BE49-F238E27FC236}">
                <a16:creationId xmlns:a16="http://schemas.microsoft.com/office/drawing/2014/main" id="{7E938CDC-AC6A-2091-A3E7-56F6BFD1ACD2}"/>
              </a:ext>
            </a:extLst>
          </p:cNvPr>
          <p:cNvPicPr>
            <a:picLocks noChangeAspect="1"/>
          </p:cNvPicPr>
          <p:nvPr/>
        </p:nvPicPr>
        <p:blipFill>
          <a:blip r:embed="rId6"/>
          <a:stretch>
            <a:fillRect/>
          </a:stretch>
        </p:blipFill>
        <p:spPr>
          <a:xfrm>
            <a:off x="387781" y="3580003"/>
            <a:ext cx="857250" cy="831850"/>
          </a:xfrm>
          <a:prstGeom prst="rect">
            <a:avLst/>
          </a:prstGeom>
        </p:spPr>
      </p:pic>
      <p:pic>
        <p:nvPicPr>
          <p:cNvPr id="22" name="Picture 21" descr="A lime with a leaf&#10;&#10;Description automatically generated">
            <a:extLst>
              <a:ext uri="{FF2B5EF4-FFF2-40B4-BE49-F238E27FC236}">
                <a16:creationId xmlns:a16="http://schemas.microsoft.com/office/drawing/2014/main" id="{8711251F-A3F9-FB75-8260-64589E3DFDAE}"/>
              </a:ext>
            </a:extLst>
          </p:cNvPr>
          <p:cNvPicPr>
            <a:picLocks noChangeAspect="1"/>
          </p:cNvPicPr>
          <p:nvPr/>
        </p:nvPicPr>
        <p:blipFill>
          <a:blip r:embed="rId7"/>
          <a:stretch>
            <a:fillRect/>
          </a:stretch>
        </p:blipFill>
        <p:spPr>
          <a:xfrm>
            <a:off x="432070" y="2821926"/>
            <a:ext cx="853883" cy="793750"/>
          </a:xfrm>
          <a:prstGeom prst="rect">
            <a:avLst/>
          </a:prstGeom>
        </p:spPr>
      </p:pic>
      <p:sp>
        <p:nvSpPr>
          <p:cNvPr id="33" name="Oval 32">
            <a:extLst>
              <a:ext uri="{FF2B5EF4-FFF2-40B4-BE49-F238E27FC236}">
                <a16:creationId xmlns:a16="http://schemas.microsoft.com/office/drawing/2014/main" id="{8A2E9A2D-761A-529C-7332-51C1AC3968DC}"/>
              </a:ext>
            </a:extLst>
          </p:cNvPr>
          <p:cNvSpPr/>
          <p:nvPr/>
        </p:nvSpPr>
        <p:spPr>
          <a:xfrm>
            <a:off x="4808664" y="4547594"/>
            <a:ext cx="654755" cy="655141"/>
          </a:xfrm>
          <a:prstGeom prst="ellipse">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74B1D8EF-2497-C287-41B2-4B6AB2F59DA7}"/>
              </a:ext>
            </a:extLst>
          </p:cNvPr>
          <p:cNvSpPr/>
          <p:nvPr/>
        </p:nvSpPr>
        <p:spPr>
          <a:xfrm>
            <a:off x="5627108" y="4547594"/>
            <a:ext cx="654755" cy="655141"/>
          </a:xfrm>
          <a:prstGeom prst="ellipse">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2D37E34F-E820-4820-5196-384307D44913}"/>
              </a:ext>
            </a:extLst>
          </p:cNvPr>
          <p:cNvSpPr/>
          <p:nvPr/>
        </p:nvSpPr>
        <p:spPr>
          <a:xfrm>
            <a:off x="6445552" y="4547593"/>
            <a:ext cx="654755" cy="655141"/>
          </a:xfrm>
          <a:prstGeom prst="ellipse">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A8C701AF-20E3-ACB1-5272-40773E62E3F9}"/>
              </a:ext>
            </a:extLst>
          </p:cNvPr>
          <p:cNvSpPr/>
          <p:nvPr/>
        </p:nvSpPr>
        <p:spPr>
          <a:xfrm>
            <a:off x="7263996" y="4547592"/>
            <a:ext cx="654755" cy="655141"/>
          </a:xfrm>
          <a:prstGeom prst="ellipse">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9155B018-E7AC-8236-8723-AA91377A870B}"/>
              </a:ext>
            </a:extLst>
          </p:cNvPr>
          <p:cNvSpPr/>
          <p:nvPr/>
        </p:nvSpPr>
        <p:spPr>
          <a:xfrm>
            <a:off x="5627108" y="2879131"/>
            <a:ext cx="654755" cy="655141"/>
          </a:xfrm>
          <a:prstGeom prst="ellipse">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92DB1A8A-768F-B1BF-2C4A-C3B3073F7F14}"/>
              </a:ext>
            </a:extLst>
          </p:cNvPr>
          <p:cNvSpPr/>
          <p:nvPr/>
        </p:nvSpPr>
        <p:spPr>
          <a:xfrm>
            <a:off x="6445552" y="2879130"/>
            <a:ext cx="654755" cy="655141"/>
          </a:xfrm>
          <a:prstGeom prst="ellipse">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1" name="Straight Connector 40">
            <a:extLst>
              <a:ext uri="{FF2B5EF4-FFF2-40B4-BE49-F238E27FC236}">
                <a16:creationId xmlns:a16="http://schemas.microsoft.com/office/drawing/2014/main" id="{80A7C809-1B0C-0C33-614D-E52B86EA298B}"/>
              </a:ext>
            </a:extLst>
          </p:cNvPr>
          <p:cNvCxnSpPr>
            <a:cxnSpLocks/>
            <a:stCxn id="33" idx="0"/>
            <a:endCxn id="37" idx="4"/>
          </p:cNvCxnSpPr>
          <p:nvPr/>
        </p:nvCxnSpPr>
        <p:spPr>
          <a:xfrm flipV="1">
            <a:off x="5136042" y="3534272"/>
            <a:ext cx="818444" cy="101332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7DBE72F-14A2-705C-4014-152F133B69E6}"/>
              </a:ext>
            </a:extLst>
          </p:cNvPr>
          <p:cNvCxnSpPr>
            <a:cxnSpLocks/>
            <a:stCxn id="34" idx="0"/>
            <a:endCxn id="37" idx="4"/>
          </p:cNvCxnSpPr>
          <p:nvPr/>
        </p:nvCxnSpPr>
        <p:spPr>
          <a:xfrm flipV="1">
            <a:off x="5954486" y="3534272"/>
            <a:ext cx="0" cy="101332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A5F6EC5-153D-043A-24F2-9CF67F7BB65D}"/>
              </a:ext>
            </a:extLst>
          </p:cNvPr>
          <p:cNvCxnSpPr>
            <a:cxnSpLocks/>
            <a:stCxn id="35" idx="0"/>
            <a:endCxn id="37" idx="4"/>
          </p:cNvCxnSpPr>
          <p:nvPr/>
        </p:nvCxnSpPr>
        <p:spPr>
          <a:xfrm flipH="1" flipV="1">
            <a:off x="5954486" y="3534272"/>
            <a:ext cx="818444" cy="10133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FA21936-A635-ABBA-6A3E-4ED849E17CC3}"/>
              </a:ext>
            </a:extLst>
          </p:cNvPr>
          <p:cNvCxnSpPr>
            <a:cxnSpLocks/>
            <a:stCxn id="36" idx="0"/>
            <a:endCxn id="37" idx="4"/>
          </p:cNvCxnSpPr>
          <p:nvPr/>
        </p:nvCxnSpPr>
        <p:spPr>
          <a:xfrm flipH="1" flipV="1">
            <a:off x="5954486" y="3534272"/>
            <a:ext cx="1636888" cy="10133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C7FC1EE-537E-95B9-D292-CAA692B0E48C}"/>
              </a:ext>
            </a:extLst>
          </p:cNvPr>
          <p:cNvCxnSpPr>
            <a:cxnSpLocks/>
            <a:stCxn id="36" idx="0"/>
            <a:endCxn id="38" idx="4"/>
          </p:cNvCxnSpPr>
          <p:nvPr/>
        </p:nvCxnSpPr>
        <p:spPr>
          <a:xfrm flipH="1" flipV="1">
            <a:off x="6772930" y="3534271"/>
            <a:ext cx="818444" cy="10133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3D0B6F4-BC82-668D-ECC7-C4545A60ACCF}"/>
              </a:ext>
            </a:extLst>
          </p:cNvPr>
          <p:cNvCxnSpPr>
            <a:cxnSpLocks/>
            <a:stCxn id="35" idx="0"/>
            <a:endCxn id="38" idx="4"/>
          </p:cNvCxnSpPr>
          <p:nvPr/>
        </p:nvCxnSpPr>
        <p:spPr>
          <a:xfrm flipV="1">
            <a:off x="6772930" y="3534271"/>
            <a:ext cx="0" cy="101332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7DAFE0A-D6D3-EE89-46A2-3882E729E07A}"/>
              </a:ext>
            </a:extLst>
          </p:cNvPr>
          <p:cNvCxnSpPr>
            <a:cxnSpLocks/>
            <a:stCxn id="34" idx="0"/>
            <a:endCxn id="38" idx="4"/>
          </p:cNvCxnSpPr>
          <p:nvPr/>
        </p:nvCxnSpPr>
        <p:spPr>
          <a:xfrm flipV="1">
            <a:off x="5954486" y="3534271"/>
            <a:ext cx="818444" cy="101332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59ABED0-B14F-07CA-1EB0-245CFE28F1F9}"/>
              </a:ext>
            </a:extLst>
          </p:cNvPr>
          <p:cNvCxnSpPr>
            <a:cxnSpLocks/>
            <a:stCxn id="33" idx="0"/>
            <a:endCxn id="38" idx="4"/>
          </p:cNvCxnSpPr>
          <p:nvPr/>
        </p:nvCxnSpPr>
        <p:spPr>
          <a:xfrm flipV="1">
            <a:off x="5136042" y="3534271"/>
            <a:ext cx="1636888" cy="101332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77C4641A-BDA5-703C-ABFE-2E409119CC06}"/>
              </a:ext>
            </a:extLst>
          </p:cNvPr>
          <p:cNvSpPr/>
          <p:nvPr/>
        </p:nvSpPr>
        <p:spPr>
          <a:xfrm>
            <a:off x="6036330" y="1660043"/>
            <a:ext cx="654755" cy="655141"/>
          </a:xfrm>
          <a:prstGeom prst="ellipse">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5" name="Straight Connector 64">
            <a:extLst>
              <a:ext uri="{FF2B5EF4-FFF2-40B4-BE49-F238E27FC236}">
                <a16:creationId xmlns:a16="http://schemas.microsoft.com/office/drawing/2014/main" id="{13C74E70-C1C1-8A3B-FE5E-7E2C2B301166}"/>
              </a:ext>
            </a:extLst>
          </p:cNvPr>
          <p:cNvCxnSpPr>
            <a:cxnSpLocks/>
            <a:stCxn id="38" idx="0"/>
            <a:endCxn id="64" idx="4"/>
          </p:cNvCxnSpPr>
          <p:nvPr/>
        </p:nvCxnSpPr>
        <p:spPr>
          <a:xfrm flipH="1" flipV="1">
            <a:off x="6363708" y="2315184"/>
            <a:ext cx="409222" cy="56394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DD9B684-CADB-1F1C-0BAB-104AD2C99756}"/>
              </a:ext>
            </a:extLst>
          </p:cNvPr>
          <p:cNvCxnSpPr>
            <a:cxnSpLocks/>
            <a:stCxn id="37" idx="0"/>
            <a:endCxn id="64" idx="4"/>
          </p:cNvCxnSpPr>
          <p:nvPr/>
        </p:nvCxnSpPr>
        <p:spPr>
          <a:xfrm flipV="1">
            <a:off x="5954486" y="2315184"/>
            <a:ext cx="409222" cy="56394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E1BF033D-6E54-ADE7-0EDC-12F51C86E264}"/>
                  </a:ext>
                </a:extLst>
              </p:cNvPr>
              <p:cNvSpPr txBox="1"/>
              <p:nvPr/>
            </p:nvSpPr>
            <p:spPr>
              <a:xfrm>
                <a:off x="1321339" y="1405669"/>
                <a:ext cx="80098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𝑦</m:t>
                      </m:r>
                      <m:r>
                        <a:rPr lang="en-GB" b="0" i="1" dirty="0" smtClean="0">
                          <a:latin typeface="Cambria Math" panose="02040503050406030204" pitchFamily="18" charset="0"/>
                        </a:rPr>
                        <m:t>=1</m:t>
                      </m:r>
                    </m:oMath>
                  </m:oMathPara>
                </a14:m>
                <a:endParaRPr lang="en-GB" dirty="0"/>
              </a:p>
            </p:txBody>
          </p:sp>
        </mc:Choice>
        <mc:Fallback>
          <p:sp>
            <p:nvSpPr>
              <p:cNvPr id="71" name="TextBox 70">
                <a:extLst>
                  <a:ext uri="{FF2B5EF4-FFF2-40B4-BE49-F238E27FC236}">
                    <a16:creationId xmlns:a16="http://schemas.microsoft.com/office/drawing/2014/main" id="{E1BF033D-6E54-ADE7-0EDC-12F51C86E264}"/>
                  </a:ext>
                </a:extLst>
              </p:cNvPr>
              <p:cNvSpPr txBox="1">
                <a:spLocks noRot="1" noChangeAspect="1" noMove="1" noResize="1" noEditPoints="1" noAdjustHandles="1" noChangeArrowheads="1" noChangeShapeType="1" noTextEdit="1"/>
              </p:cNvSpPr>
              <p:nvPr/>
            </p:nvSpPr>
            <p:spPr>
              <a:xfrm>
                <a:off x="1321339" y="1405669"/>
                <a:ext cx="800989" cy="369332"/>
              </a:xfrm>
              <a:prstGeom prst="rect">
                <a:avLst/>
              </a:prstGeom>
              <a:blipFill>
                <a:blip r:embed="rId8"/>
                <a:stretch>
                  <a:fillRect b="-10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61EFD572-184B-E0E2-A4FB-9440DC854F36}"/>
                  </a:ext>
                </a:extLst>
              </p:cNvPr>
              <p:cNvSpPr txBox="1"/>
              <p:nvPr/>
            </p:nvSpPr>
            <p:spPr>
              <a:xfrm>
                <a:off x="1321339" y="2267759"/>
                <a:ext cx="80098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𝑦</m:t>
                      </m:r>
                      <m:r>
                        <a:rPr lang="en-GB" b="0" i="1" dirty="0" smtClean="0">
                          <a:latin typeface="Cambria Math" panose="02040503050406030204" pitchFamily="18" charset="0"/>
                        </a:rPr>
                        <m:t>=2</m:t>
                      </m:r>
                    </m:oMath>
                  </m:oMathPara>
                </a14:m>
                <a:endParaRPr lang="en-GB" dirty="0"/>
              </a:p>
            </p:txBody>
          </p:sp>
        </mc:Choice>
        <mc:Fallback>
          <p:sp>
            <p:nvSpPr>
              <p:cNvPr id="72" name="TextBox 71">
                <a:extLst>
                  <a:ext uri="{FF2B5EF4-FFF2-40B4-BE49-F238E27FC236}">
                    <a16:creationId xmlns:a16="http://schemas.microsoft.com/office/drawing/2014/main" id="{61EFD572-184B-E0E2-A4FB-9440DC854F36}"/>
                  </a:ext>
                </a:extLst>
              </p:cNvPr>
              <p:cNvSpPr txBox="1">
                <a:spLocks noRot="1" noChangeAspect="1" noMove="1" noResize="1" noEditPoints="1" noAdjustHandles="1" noChangeArrowheads="1" noChangeShapeType="1" noTextEdit="1"/>
              </p:cNvSpPr>
              <p:nvPr/>
            </p:nvSpPr>
            <p:spPr>
              <a:xfrm>
                <a:off x="1321339" y="2267759"/>
                <a:ext cx="800989" cy="369332"/>
              </a:xfrm>
              <a:prstGeom prst="rect">
                <a:avLst/>
              </a:prstGeom>
              <a:blipFill>
                <a:blip r:embed="rId9"/>
                <a:stretch>
                  <a:fillRect b="-6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21B7EC53-7A87-11EB-2121-C0E31C0A49D9}"/>
                  </a:ext>
                </a:extLst>
              </p:cNvPr>
              <p:cNvSpPr txBox="1"/>
              <p:nvPr/>
            </p:nvSpPr>
            <p:spPr>
              <a:xfrm>
                <a:off x="1321339" y="3078948"/>
                <a:ext cx="80098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𝑦</m:t>
                      </m:r>
                      <m:r>
                        <a:rPr lang="en-GB" b="0" i="1" dirty="0" smtClean="0">
                          <a:latin typeface="Cambria Math" panose="02040503050406030204" pitchFamily="18" charset="0"/>
                        </a:rPr>
                        <m:t>=3</m:t>
                      </m:r>
                    </m:oMath>
                  </m:oMathPara>
                </a14:m>
                <a:endParaRPr lang="en-GB" dirty="0"/>
              </a:p>
            </p:txBody>
          </p:sp>
        </mc:Choice>
        <mc:Fallback>
          <p:sp>
            <p:nvSpPr>
              <p:cNvPr id="73" name="TextBox 72">
                <a:extLst>
                  <a:ext uri="{FF2B5EF4-FFF2-40B4-BE49-F238E27FC236}">
                    <a16:creationId xmlns:a16="http://schemas.microsoft.com/office/drawing/2014/main" id="{21B7EC53-7A87-11EB-2121-C0E31C0A49D9}"/>
                  </a:ext>
                </a:extLst>
              </p:cNvPr>
              <p:cNvSpPr txBox="1">
                <a:spLocks noRot="1" noChangeAspect="1" noMove="1" noResize="1" noEditPoints="1" noAdjustHandles="1" noChangeArrowheads="1" noChangeShapeType="1" noTextEdit="1"/>
              </p:cNvSpPr>
              <p:nvPr/>
            </p:nvSpPr>
            <p:spPr>
              <a:xfrm>
                <a:off x="1321339" y="3078948"/>
                <a:ext cx="800989" cy="369332"/>
              </a:xfrm>
              <a:prstGeom prst="rect">
                <a:avLst/>
              </a:prstGeom>
              <a:blipFill>
                <a:blip r:embed="rId10"/>
                <a:stretch>
                  <a:fillRect b="-6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042E75A0-F619-E456-C2F0-4B6BE7D92F78}"/>
                  </a:ext>
                </a:extLst>
              </p:cNvPr>
              <p:cNvSpPr txBox="1"/>
              <p:nvPr/>
            </p:nvSpPr>
            <p:spPr>
              <a:xfrm>
                <a:off x="1321339" y="3940010"/>
                <a:ext cx="80098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𝑦</m:t>
                      </m:r>
                      <m:r>
                        <a:rPr lang="en-GB" b="0" i="1" dirty="0" smtClean="0">
                          <a:latin typeface="Cambria Math" panose="02040503050406030204" pitchFamily="18" charset="0"/>
                        </a:rPr>
                        <m:t>=4</m:t>
                      </m:r>
                    </m:oMath>
                  </m:oMathPara>
                </a14:m>
                <a:endParaRPr lang="en-GB" dirty="0"/>
              </a:p>
            </p:txBody>
          </p:sp>
        </mc:Choice>
        <mc:Fallback>
          <p:sp>
            <p:nvSpPr>
              <p:cNvPr id="74" name="TextBox 73">
                <a:extLst>
                  <a:ext uri="{FF2B5EF4-FFF2-40B4-BE49-F238E27FC236}">
                    <a16:creationId xmlns:a16="http://schemas.microsoft.com/office/drawing/2014/main" id="{042E75A0-F619-E456-C2F0-4B6BE7D92F78}"/>
                  </a:ext>
                </a:extLst>
              </p:cNvPr>
              <p:cNvSpPr txBox="1">
                <a:spLocks noRot="1" noChangeAspect="1" noMove="1" noResize="1" noEditPoints="1" noAdjustHandles="1" noChangeArrowheads="1" noChangeShapeType="1" noTextEdit="1"/>
              </p:cNvSpPr>
              <p:nvPr/>
            </p:nvSpPr>
            <p:spPr>
              <a:xfrm>
                <a:off x="1321339" y="3940010"/>
                <a:ext cx="800989" cy="369332"/>
              </a:xfrm>
              <a:prstGeom prst="rect">
                <a:avLst/>
              </a:prstGeom>
              <a:blipFill>
                <a:blip r:embed="rId11"/>
                <a:stretch>
                  <a:fillRect b="-6667"/>
                </a:stretch>
              </a:blipFill>
            </p:spPr>
            <p:txBody>
              <a:bodyPr/>
              <a:lstStyle/>
              <a:p>
                <a:r>
                  <a:rPr lang="en-GB">
                    <a:noFill/>
                  </a:rPr>
                  <a:t> </a:t>
                </a:r>
              </a:p>
            </p:txBody>
          </p:sp>
        </mc:Fallback>
      </mc:AlternateContent>
      <p:sp>
        <p:nvSpPr>
          <p:cNvPr id="75" name="Rectangle 74">
            <a:extLst>
              <a:ext uri="{FF2B5EF4-FFF2-40B4-BE49-F238E27FC236}">
                <a16:creationId xmlns:a16="http://schemas.microsoft.com/office/drawing/2014/main" id="{ECA0BE68-445F-AA09-C234-9D1CCF157BC3}"/>
              </a:ext>
            </a:extLst>
          </p:cNvPr>
          <p:cNvSpPr/>
          <p:nvPr/>
        </p:nvSpPr>
        <p:spPr>
          <a:xfrm>
            <a:off x="8795657" y="1738275"/>
            <a:ext cx="2591496" cy="2410625"/>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D3FD69A1-1015-7744-626F-60299BE147FC}"/>
                  </a:ext>
                </a:extLst>
              </p:cNvPr>
              <p:cNvSpPr txBox="1"/>
              <p:nvPr/>
            </p:nvSpPr>
            <p:spPr>
              <a:xfrm>
                <a:off x="10029033" y="4227187"/>
                <a:ext cx="47314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2</m:t>
                          </m:r>
                        </m:sub>
                      </m:sSub>
                    </m:oMath>
                  </m:oMathPara>
                </a14:m>
                <a:endParaRPr lang="en-GB" dirty="0"/>
              </a:p>
            </p:txBody>
          </p:sp>
        </mc:Choice>
        <mc:Fallback>
          <p:sp>
            <p:nvSpPr>
              <p:cNvPr id="76" name="TextBox 75">
                <a:extLst>
                  <a:ext uri="{FF2B5EF4-FFF2-40B4-BE49-F238E27FC236}">
                    <a16:creationId xmlns:a16="http://schemas.microsoft.com/office/drawing/2014/main" id="{D3FD69A1-1015-7744-626F-60299BE147FC}"/>
                  </a:ext>
                </a:extLst>
              </p:cNvPr>
              <p:cNvSpPr txBox="1">
                <a:spLocks noRot="1" noChangeAspect="1" noMove="1" noResize="1" noEditPoints="1" noAdjustHandles="1" noChangeArrowheads="1" noChangeShapeType="1" noTextEdit="1"/>
              </p:cNvSpPr>
              <p:nvPr/>
            </p:nvSpPr>
            <p:spPr>
              <a:xfrm>
                <a:off x="10029033" y="4227187"/>
                <a:ext cx="473143" cy="369332"/>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A47A8359-CF68-D5D5-3CA0-2F3A2FE2B1F3}"/>
                  </a:ext>
                </a:extLst>
              </p:cNvPr>
              <p:cNvSpPr txBox="1"/>
              <p:nvPr/>
            </p:nvSpPr>
            <p:spPr>
              <a:xfrm>
                <a:off x="8304589" y="2827820"/>
                <a:ext cx="46782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1</m:t>
                          </m:r>
                        </m:sub>
                      </m:sSub>
                    </m:oMath>
                  </m:oMathPara>
                </a14:m>
                <a:endParaRPr lang="en-GB" dirty="0"/>
              </a:p>
            </p:txBody>
          </p:sp>
        </mc:Choice>
        <mc:Fallback>
          <p:sp>
            <p:nvSpPr>
              <p:cNvPr id="77" name="TextBox 76">
                <a:extLst>
                  <a:ext uri="{FF2B5EF4-FFF2-40B4-BE49-F238E27FC236}">
                    <a16:creationId xmlns:a16="http://schemas.microsoft.com/office/drawing/2014/main" id="{A47A8359-CF68-D5D5-3CA0-2F3A2FE2B1F3}"/>
                  </a:ext>
                </a:extLst>
              </p:cNvPr>
              <p:cNvSpPr txBox="1">
                <a:spLocks noRot="1" noChangeAspect="1" noMove="1" noResize="1" noEditPoints="1" noAdjustHandles="1" noChangeArrowheads="1" noChangeShapeType="1" noTextEdit="1"/>
              </p:cNvSpPr>
              <p:nvPr/>
            </p:nvSpPr>
            <p:spPr>
              <a:xfrm>
                <a:off x="8304589" y="2827820"/>
                <a:ext cx="467820" cy="369332"/>
              </a:xfrm>
              <a:prstGeom prst="rect">
                <a:avLst/>
              </a:prstGeom>
              <a:blipFill>
                <a:blip r:embed="rId13"/>
                <a:stretch>
                  <a:fillRect/>
                </a:stretch>
              </a:blipFill>
            </p:spPr>
            <p:txBody>
              <a:bodyPr/>
              <a:lstStyle/>
              <a:p>
                <a:r>
                  <a:rPr lang="en-GB">
                    <a:noFill/>
                  </a:rPr>
                  <a:t> </a:t>
                </a:r>
              </a:p>
            </p:txBody>
          </p:sp>
        </mc:Fallback>
      </mc:AlternateContent>
      <p:grpSp>
        <p:nvGrpSpPr>
          <p:cNvPr id="97" name="Group 96">
            <a:extLst>
              <a:ext uri="{FF2B5EF4-FFF2-40B4-BE49-F238E27FC236}">
                <a16:creationId xmlns:a16="http://schemas.microsoft.com/office/drawing/2014/main" id="{FAF08A74-8A51-D13F-7FC1-C365AB7CD80C}"/>
              </a:ext>
            </a:extLst>
          </p:cNvPr>
          <p:cNvGrpSpPr/>
          <p:nvPr/>
        </p:nvGrpSpPr>
        <p:grpSpPr>
          <a:xfrm>
            <a:off x="4708354" y="5333446"/>
            <a:ext cx="3369774" cy="881402"/>
            <a:chOff x="4708354" y="5333446"/>
            <a:chExt cx="3369774" cy="881402"/>
          </a:xfrm>
        </p:grpSpPr>
        <p:pic>
          <p:nvPicPr>
            <p:cNvPr id="79" name="Picture 78" descr="A red apple with a green leaf&#10;&#10;Description automatically generated">
              <a:extLst>
                <a:ext uri="{FF2B5EF4-FFF2-40B4-BE49-F238E27FC236}">
                  <a16:creationId xmlns:a16="http://schemas.microsoft.com/office/drawing/2014/main" id="{A25BCF9C-9B36-E2F3-1573-9D90BC89BFDD}"/>
                </a:ext>
              </a:extLst>
            </p:cNvPr>
            <p:cNvPicPr>
              <a:picLocks noChangeAspect="1"/>
            </p:cNvPicPr>
            <p:nvPr/>
          </p:nvPicPr>
          <p:blipFill>
            <a:blip r:embed="rId4"/>
            <a:stretch>
              <a:fillRect/>
            </a:stretch>
          </p:blipFill>
          <p:spPr>
            <a:xfrm>
              <a:off x="4708354" y="5435612"/>
              <a:ext cx="855373" cy="776589"/>
            </a:xfrm>
            <a:prstGeom prst="rect">
              <a:avLst/>
            </a:prstGeom>
          </p:spPr>
        </p:pic>
        <p:pic>
          <p:nvPicPr>
            <p:cNvPr id="80" name="Picture 79" descr="A lime with a leaf&#10;&#10;Description automatically generated">
              <a:extLst>
                <a:ext uri="{FF2B5EF4-FFF2-40B4-BE49-F238E27FC236}">
                  <a16:creationId xmlns:a16="http://schemas.microsoft.com/office/drawing/2014/main" id="{42DD2FB1-C589-3FA2-94FC-86A763A4E862}"/>
                </a:ext>
              </a:extLst>
            </p:cNvPr>
            <p:cNvPicPr>
              <a:picLocks noChangeAspect="1"/>
            </p:cNvPicPr>
            <p:nvPr/>
          </p:nvPicPr>
          <p:blipFill>
            <a:blip r:embed="rId7"/>
            <a:stretch>
              <a:fillRect/>
            </a:stretch>
          </p:blipFill>
          <p:spPr>
            <a:xfrm>
              <a:off x="6449157" y="5421098"/>
              <a:ext cx="853883" cy="793750"/>
            </a:xfrm>
            <a:prstGeom prst="rect">
              <a:avLst/>
            </a:prstGeom>
          </p:spPr>
        </p:pic>
        <p:pic>
          <p:nvPicPr>
            <p:cNvPr id="81" name="Picture 80" descr="A yellow banana with black stems&#10;&#10;Description automatically generated">
              <a:extLst>
                <a:ext uri="{FF2B5EF4-FFF2-40B4-BE49-F238E27FC236}">
                  <a16:creationId xmlns:a16="http://schemas.microsoft.com/office/drawing/2014/main" id="{ECD705C1-2B1B-37D7-06DF-6310182E7630}"/>
                </a:ext>
              </a:extLst>
            </p:cNvPr>
            <p:cNvPicPr>
              <a:picLocks noChangeAspect="1"/>
            </p:cNvPicPr>
            <p:nvPr/>
          </p:nvPicPr>
          <p:blipFill>
            <a:blip r:embed="rId5"/>
            <a:stretch>
              <a:fillRect/>
            </a:stretch>
          </p:blipFill>
          <p:spPr>
            <a:xfrm>
              <a:off x="5463419" y="5400574"/>
              <a:ext cx="1060450" cy="793750"/>
            </a:xfrm>
            <a:prstGeom prst="rect">
              <a:avLst/>
            </a:prstGeom>
          </p:spPr>
        </p:pic>
        <p:pic>
          <p:nvPicPr>
            <p:cNvPr id="82" name="Picture 81" descr="A cartoon of an orange fruit with a green leaf&#10;&#10;Description automatically generated">
              <a:extLst>
                <a:ext uri="{FF2B5EF4-FFF2-40B4-BE49-F238E27FC236}">
                  <a16:creationId xmlns:a16="http://schemas.microsoft.com/office/drawing/2014/main" id="{C80457D1-33F6-F0CE-6D73-9238DF2A2BC4}"/>
                </a:ext>
              </a:extLst>
            </p:cNvPr>
            <p:cNvPicPr>
              <a:picLocks noChangeAspect="1"/>
            </p:cNvPicPr>
            <p:nvPr/>
          </p:nvPicPr>
          <p:blipFill>
            <a:blip r:embed="rId6"/>
            <a:stretch>
              <a:fillRect/>
            </a:stretch>
          </p:blipFill>
          <p:spPr>
            <a:xfrm>
              <a:off x="7220878" y="5333446"/>
              <a:ext cx="857250" cy="831850"/>
            </a:xfrm>
            <a:prstGeom prst="rect">
              <a:avLst/>
            </a:prstGeom>
          </p:spPr>
        </p:pic>
      </p:grpSp>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152E8DFB-D8C5-97FC-5542-200E62ECA065}"/>
                  </a:ext>
                </a:extLst>
              </p:cNvPr>
              <p:cNvSpPr txBox="1"/>
              <p:nvPr/>
            </p:nvSpPr>
            <p:spPr>
              <a:xfrm>
                <a:off x="5507516" y="1170558"/>
                <a:ext cx="179709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𝑙𝑜𝑠𝑠</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i="1">
                              <a:latin typeface="Cambria Math" panose="02040503050406030204" pitchFamily="18" charset="0"/>
                            </a:rPr>
                            <m:t>(</m:t>
                          </m:r>
                          <m:r>
                            <a:rPr lang="en-GB" i="1">
                              <a:latin typeface="Cambria Math" panose="02040503050406030204" pitchFamily="18" charset="0"/>
                            </a:rPr>
                            <m:t>𝑦</m:t>
                          </m:r>
                          <m:r>
                            <a:rPr lang="en-GB" i="1">
                              <a:latin typeface="Cambria Math" panose="02040503050406030204" pitchFamily="18" charset="0"/>
                            </a:rPr>
                            <m:t>−</m:t>
                          </m:r>
                          <m:acc>
                            <m:accPr>
                              <m:chr m:val="̂"/>
                              <m:ctrlPr>
                                <a:rPr lang="en-GB" i="1">
                                  <a:latin typeface="Cambria Math" panose="02040503050406030204" pitchFamily="18" charset="0"/>
                                </a:rPr>
                              </m:ctrlPr>
                            </m:accPr>
                            <m:e>
                              <m:r>
                                <a:rPr lang="en-GB" i="1">
                                  <a:latin typeface="Cambria Math" panose="02040503050406030204" pitchFamily="18" charset="0"/>
                                </a:rPr>
                                <m:t>𝑦</m:t>
                              </m:r>
                            </m:e>
                          </m:acc>
                          <m:r>
                            <a:rPr lang="en-GB" i="1">
                              <a:latin typeface="Cambria Math" panose="02040503050406030204" pitchFamily="18" charset="0"/>
                            </a:rPr>
                            <m:t>)</m:t>
                          </m:r>
                        </m:e>
                        <m:sup>
                          <m:r>
                            <a:rPr lang="en-GB" b="0" i="1" smtClean="0">
                              <a:latin typeface="Cambria Math" panose="02040503050406030204" pitchFamily="18" charset="0"/>
                            </a:rPr>
                            <m:t>2</m:t>
                          </m:r>
                        </m:sup>
                      </m:sSup>
                    </m:oMath>
                  </m:oMathPara>
                </a14:m>
                <a:endParaRPr lang="en-GB" dirty="0"/>
              </a:p>
            </p:txBody>
          </p:sp>
        </mc:Choice>
        <mc:Fallback>
          <p:sp>
            <p:nvSpPr>
              <p:cNvPr id="83" name="TextBox 82">
                <a:extLst>
                  <a:ext uri="{FF2B5EF4-FFF2-40B4-BE49-F238E27FC236}">
                    <a16:creationId xmlns:a16="http://schemas.microsoft.com/office/drawing/2014/main" id="{152E8DFB-D8C5-97FC-5542-200E62ECA065}"/>
                  </a:ext>
                </a:extLst>
              </p:cNvPr>
              <p:cNvSpPr txBox="1">
                <a:spLocks noRot="1" noChangeAspect="1" noMove="1" noResize="1" noEditPoints="1" noAdjustHandles="1" noChangeArrowheads="1" noChangeShapeType="1" noTextEdit="1"/>
              </p:cNvSpPr>
              <p:nvPr/>
            </p:nvSpPr>
            <p:spPr>
              <a:xfrm>
                <a:off x="5507516" y="1170558"/>
                <a:ext cx="1797094" cy="369332"/>
              </a:xfrm>
              <a:prstGeom prst="rect">
                <a:avLst/>
              </a:prstGeom>
              <a:blipFill>
                <a:blip r:embed="rId14"/>
                <a:stretch>
                  <a:fillRect b="-1333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ACAF17D-941C-830E-B794-C9E7069EAE4C}"/>
                  </a:ext>
                </a:extLst>
              </p:cNvPr>
              <p:cNvSpPr txBox="1"/>
              <p:nvPr/>
            </p:nvSpPr>
            <p:spPr>
              <a:xfrm>
                <a:off x="5759734" y="3014821"/>
                <a:ext cx="46782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1</m:t>
                          </m:r>
                        </m:sub>
                      </m:sSub>
                    </m:oMath>
                  </m:oMathPara>
                </a14:m>
                <a:endParaRPr lang="en-GB" dirty="0"/>
              </a:p>
            </p:txBody>
          </p:sp>
        </mc:Choice>
        <mc:Fallback>
          <p:sp>
            <p:nvSpPr>
              <p:cNvPr id="2" name="TextBox 1">
                <a:extLst>
                  <a:ext uri="{FF2B5EF4-FFF2-40B4-BE49-F238E27FC236}">
                    <a16:creationId xmlns:a16="http://schemas.microsoft.com/office/drawing/2014/main" id="{1ACAF17D-941C-830E-B794-C9E7069EAE4C}"/>
                  </a:ext>
                </a:extLst>
              </p:cNvPr>
              <p:cNvSpPr txBox="1">
                <a:spLocks noRot="1" noChangeAspect="1" noMove="1" noResize="1" noEditPoints="1" noAdjustHandles="1" noChangeArrowheads="1" noChangeShapeType="1" noTextEdit="1"/>
              </p:cNvSpPr>
              <p:nvPr/>
            </p:nvSpPr>
            <p:spPr>
              <a:xfrm>
                <a:off x="5759734" y="3014821"/>
                <a:ext cx="467820" cy="369332"/>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2CF6E5F-DC00-B245-E2C7-857B5A3229FC}"/>
                  </a:ext>
                </a:extLst>
              </p:cNvPr>
              <p:cNvSpPr txBox="1"/>
              <p:nvPr/>
            </p:nvSpPr>
            <p:spPr>
              <a:xfrm>
                <a:off x="6539290" y="3012486"/>
                <a:ext cx="47314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2</m:t>
                          </m:r>
                        </m:sub>
                      </m:sSub>
                    </m:oMath>
                  </m:oMathPara>
                </a14:m>
                <a:endParaRPr lang="en-GB" dirty="0"/>
              </a:p>
            </p:txBody>
          </p:sp>
        </mc:Choice>
        <mc:Fallback>
          <p:sp>
            <p:nvSpPr>
              <p:cNvPr id="3" name="TextBox 2">
                <a:extLst>
                  <a:ext uri="{FF2B5EF4-FFF2-40B4-BE49-F238E27FC236}">
                    <a16:creationId xmlns:a16="http://schemas.microsoft.com/office/drawing/2014/main" id="{82CF6E5F-DC00-B245-E2C7-857B5A3229FC}"/>
                  </a:ext>
                </a:extLst>
              </p:cNvPr>
              <p:cNvSpPr txBox="1">
                <a:spLocks noRot="1" noChangeAspect="1" noMove="1" noResize="1" noEditPoints="1" noAdjustHandles="1" noChangeArrowheads="1" noChangeShapeType="1" noTextEdit="1"/>
              </p:cNvSpPr>
              <p:nvPr/>
            </p:nvSpPr>
            <p:spPr>
              <a:xfrm>
                <a:off x="6539290" y="3012486"/>
                <a:ext cx="473143" cy="369332"/>
              </a:xfrm>
              <a:prstGeom prst="rect">
                <a:avLst/>
              </a:prstGeom>
              <a:blipFill>
                <a:blip r:embed="rId16"/>
                <a:stretch>
                  <a:fillRect/>
                </a:stretch>
              </a:blipFill>
            </p:spPr>
            <p:txBody>
              <a:bodyPr/>
              <a:lstStyle/>
              <a:p>
                <a:r>
                  <a:rPr lang="en-GB">
                    <a:noFill/>
                  </a:rPr>
                  <a:t> </a:t>
                </a:r>
              </a:p>
            </p:txBody>
          </p:sp>
        </mc:Fallback>
      </mc:AlternateContent>
      <p:grpSp>
        <p:nvGrpSpPr>
          <p:cNvPr id="93" name="Group 92">
            <a:extLst>
              <a:ext uri="{FF2B5EF4-FFF2-40B4-BE49-F238E27FC236}">
                <a16:creationId xmlns:a16="http://schemas.microsoft.com/office/drawing/2014/main" id="{203CF59D-479D-6369-65D6-61F983BA74A7}"/>
              </a:ext>
            </a:extLst>
          </p:cNvPr>
          <p:cNvGrpSpPr/>
          <p:nvPr/>
        </p:nvGrpSpPr>
        <p:grpSpPr>
          <a:xfrm>
            <a:off x="8492179" y="1825699"/>
            <a:ext cx="1020050" cy="2756828"/>
            <a:chOff x="8492179" y="1825699"/>
            <a:chExt cx="1020050" cy="2756828"/>
          </a:xfrm>
        </p:grpSpPr>
        <p:cxnSp>
          <p:nvCxnSpPr>
            <p:cNvPr id="6" name="Straight Connector 5">
              <a:extLst>
                <a:ext uri="{FF2B5EF4-FFF2-40B4-BE49-F238E27FC236}">
                  <a16:creationId xmlns:a16="http://schemas.microsoft.com/office/drawing/2014/main" id="{5F691826-864E-0F71-8661-77D2A150E85B}"/>
                </a:ext>
              </a:extLst>
            </p:cNvPr>
            <p:cNvCxnSpPr>
              <a:cxnSpLocks/>
            </p:cNvCxnSpPr>
            <p:nvPr/>
          </p:nvCxnSpPr>
          <p:spPr>
            <a:xfrm>
              <a:off x="8795657" y="2101237"/>
              <a:ext cx="4910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2F1EBB7-CF88-A495-7DCA-7F93F4F7CA20}"/>
                </a:ext>
              </a:extLst>
            </p:cNvPr>
            <p:cNvCxnSpPr>
              <a:cxnSpLocks/>
            </p:cNvCxnSpPr>
            <p:nvPr/>
          </p:nvCxnSpPr>
          <p:spPr>
            <a:xfrm flipH="1" flipV="1">
              <a:off x="9238010" y="2101237"/>
              <a:ext cx="26640" cy="204766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6" name="Picture 15" descr="A red apple with a green leaf&#10;&#10;Description automatically generated">
              <a:extLst>
                <a:ext uri="{FF2B5EF4-FFF2-40B4-BE49-F238E27FC236}">
                  <a16:creationId xmlns:a16="http://schemas.microsoft.com/office/drawing/2014/main" id="{00C18631-842A-B60F-86B5-5D59F48F992B}"/>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Lst>
            </a:blip>
            <a:stretch>
              <a:fillRect/>
            </a:stretch>
          </p:blipFill>
          <p:spPr>
            <a:xfrm>
              <a:off x="8963792" y="1825699"/>
              <a:ext cx="548437" cy="497923"/>
            </a:xfrm>
            <a:prstGeom prst="rect">
              <a:avLst/>
            </a:prstGeom>
          </p:spPr>
        </p:pic>
        <p:sp>
          <p:nvSpPr>
            <p:cNvPr id="17" name="TextBox 16">
              <a:extLst>
                <a:ext uri="{FF2B5EF4-FFF2-40B4-BE49-F238E27FC236}">
                  <a16:creationId xmlns:a16="http://schemas.microsoft.com/office/drawing/2014/main" id="{8DEE72C8-959F-83F8-9710-54E7359F6ECC}"/>
                </a:ext>
              </a:extLst>
            </p:cNvPr>
            <p:cNvSpPr txBox="1"/>
            <p:nvPr/>
          </p:nvSpPr>
          <p:spPr>
            <a:xfrm>
              <a:off x="9135880" y="4213195"/>
              <a:ext cx="301686" cy="369332"/>
            </a:xfrm>
            <a:prstGeom prst="rect">
              <a:avLst/>
            </a:prstGeom>
            <a:noFill/>
          </p:spPr>
          <p:txBody>
            <a:bodyPr wrap="none" rtlCol="0">
              <a:spAutoFit/>
            </a:bodyPr>
            <a:lstStyle/>
            <a:p>
              <a:r>
                <a:rPr lang="en-GB" dirty="0"/>
                <a:t>2</a:t>
              </a:r>
            </a:p>
          </p:txBody>
        </p:sp>
        <p:sp>
          <p:nvSpPr>
            <p:cNvPr id="19" name="TextBox 18">
              <a:extLst>
                <a:ext uri="{FF2B5EF4-FFF2-40B4-BE49-F238E27FC236}">
                  <a16:creationId xmlns:a16="http://schemas.microsoft.com/office/drawing/2014/main" id="{33C2243F-998F-98C4-A742-6B689317058E}"/>
                </a:ext>
              </a:extLst>
            </p:cNvPr>
            <p:cNvSpPr txBox="1"/>
            <p:nvPr/>
          </p:nvSpPr>
          <p:spPr>
            <a:xfrm>
              <a:off x="8492179" y="1919106"/>
              <a:ext cx="301686" cy="369332"/>
            </a:xfrm>
            <a:prstGeom prst="rect">
              <a:avLst/>
            </a:prstGeom>
            <a:noFill/>
          </p:spPr>
          <p:txBody>
            <a:bodyPr wrap="none" rtlCol="0">
              <a:spAutoFit/>
            </a:bodyPr>
            <a:lstStyle/>
            <a:p>
              <a:r>
                <a:rPr lang="en-GB" dirty="0"/>
                <a:t>9</a:t>
              </a:r>
            </a:p>
          </p:txBody>
        </p:sp>
      </p:grpSp>
      <p:grpSp>
        <p:nvGrpSpPr>
          <p:cNvPr id="40" name="Group 39">
            <a:extLst>
              <a:ext uri="{FF2B5EF4-FFF2-40B4-BE49-F238E27FC236}">
                <a16:creationId xmlns:a16="http://schemas.microsoft.com/office/drawing/2014/main" id="{A2293286-BF7F-7205-3596-70327D395CD2}"/>
              </a:ext>
            </a:extLst>
          </p:cNvPr>
          <p:cNvGrpSpPr/>
          <p:nvPr/>
        </p:nvGrpSpPr>
        <p:grpSpPr>
          <a:xfrm>
            <a:off x="5136042" y="3534271"/>
            <a:ext cx="1636888" cy="1013323"/>
            <a:chOff x="5136042" y="3534271"/>
            <a:chExt cx="1636888" cy="1013323"/>
          </a:xfrm>
        </p:grpSpPr>
        <p:cxnSp>
          <p:nvCxnSpPr>
            <p:cNvPr id="21" name="Straight Connector 20">
              <a:extLst>
                <a:ext uri="{FF2B5EF4-FFF2-40B4-BE49-F238E27FC236}">
                  <a16:creationId xmlns:a16="http://schemas.microsoft.com/office/drawing/2014/main" id="{B3DE7C60-7D0A-0BBD-B7F4-8B4BAEA58599}"/>
                </a:ext>
              </a:extLst>
            </p:cNvPr>
            <p:cNvCxnSpPr>
              <a:cxnSpLocks/>
              <a:stCxn id="33" idx="0"/>
              <a:endCxn id="38" idx="4"/>
            </p:cNvCxnSpPr>
            <p:nvPr/>
          </p:nvCxnSpPr>
          <p:spPr>
            <a:xfrm flipV="1">
              <a:off x="5136042" y="3534271"/>
              <a:ext cx="1636888" cy="101332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C07980A-3D3B-71FE-63BC-EF46F06BCD28}"/>
                </a:ext>
              </a:extLst>
            </p:cNvPr>
            <p:cNvCxnSpPr>
              <a:cxnSpLocks/>
              <a:stCxn id="33" idx="0"/>
              <a:endCxn id="37" idx="4"/>
            </p:cNvCxnSpPr>
            <p:nvPr/>
          </p:nvCxnSpPr>
          <p:spPr>
            <a:xfrm flipV="1">
              <a:off x="5136042" y="3534272"/>
              <a:ext cx="818444" cy="10133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E5D2ABF-DFBC-0DE1-828D-B8630E7622FF}"/>
                </a:ext>
              </a:extLst>
            </p:cNvPr>
            <p:cNvSpPr txBox="1"/>
            <p:nvPr/>
          </p:nvSpPr>
          <p:spPr>
            <a:xfrm>
              <a:off x="5366037" y="3564958"/>
              <a:ext cx="301686" cy="369332"/>
            </a:xfrm>
            <a:prstGeom prst="rect">
              <a:avLst/>
            </a:prstGeom>
            <a:noFill/>
          </p:spPr>
          <p:txBody>
            <a:bodyPr wrap="none" rtlCol="0">
              <a:spAutoFit/>
            </a:bodyPr>
            <a:lstStyle/>
            <a:p>
              <a:r>
                <a:rPr lang="en-GB" dirty="0">
                  <a:solidFill>
                    <a:srgbClr val="FF0000"/>
                  </a:solidFill>
                </a:rPr>
                <a:t>9</a:t>
              </a:r>
            </a:p>
          </p:txBody>
        </p:sp>
        <p:sp>
          <p:nvSpPr>
            <p:cNvPr id="39" name="TextBox 38">
              <a:extLst>
                <a:ext uri="{FF2B5EF4-FFF2-40B4-BE49-F238E27FC236}">
                  <a16:creationId xmlns:a16="http://schemas.microsoft.com/office/drawing/2014/main" id="{4BDB00C1-5FC9-FE87-36F7-5DF3342F09AC}"/>
                </a:ext>
              </a:extLst>
            </p:cNvPr>
            <p:cNvSpPr txBox="1"/>
            <p:nvPr/>
          </p:nvSpPr>
          <p:spPr>
            <a:xfrm>
              <a:off x="5642081" y="4135618"/>
              <a:ext cx="618735" cy="369332"/>
            </a:xfrm>
            <a:prstGeom prst="rect">
              <a:avLst/>
            </a:prstGeom>
            <a:noFill/>
          </p:spPr>
          <p:txBody>
            <a:bodyPr wrap="square" rtlCol="0">
              <a:spAutoFit/>
            </a:bodyPr>
            <a:lstStyle/>
            <a:p>
              <a:r>
                <a:rPr lang="en-GB" dirty="0">
                  <a:solidFill>
                    <a:srgbClr val="FF0000"/>
                  </a:solidFill>
                </a:rPr>
                <a:t>2</a:t>
              </a:r>
            </a:p>
          </p:txBody>
        </p:sp>
      </p:grpSp>
      <p:grpSp>
        <p:nvGrpSpPr>
          <p:cNvPr id="50" name="Group 49">
            <a:extLst>
              <a:ext uri="{FF2B5EF4-FFF2-40B4-BE49-F238E27FC236}">
                <a16:creationId xmlns:a16="http://schemas.microsoft.com/office/drawing/2014/main" id="{1F8141C7-6829-FCFA-E526-3E18AFC017FE}"/>
              </a:ext>
            </a:extLst>
          </p:cNvPr>
          <p:cNvGrpSpPr/>
          <p:nvPr/>
        </p:nvGrpSpPr>
        <p:grpSpPr>
          <a:xfrm>
            <a:off x="2104659" y="1429463"/>
            <a:ext cx="1860564" cy="2877662"/>
            <a:chOff x="2104659" y="1429463"/>
            <a:chExt cx="1860564" cy="2877662"/>
          </a:xfrm>
        </p:grpSpPr>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F57BD1C3-DDC4-4300-987B-74BEF7B2B64C}"/>
                    </a:ext>
                  </a:extLst>
                </p:cNvPr>
                <p:cNvSpPr txBox="1"/>
                <p:nvPr/>
              </p:nvSpPr>
              <p:spPr>
                <a:xfrm>
                  <a:off x="2259479" y="1429463"/>
                  <a:ext cx="14561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1 0 0 0</m:t>
                            </m:r>
                          </m:e>
                        </m:d>
                      </m:oMath>
                    </m:oMathPara>
                  </a14:m>
                  <a:endParaRPr lang="en-GB" dirty="0"/>
                </a:p>
              </p:txBody>
            </p:sp>
          </mc:Choice>
          <mc:Fallback>
            <p:sp>
              <p:nvSpPr>
                <p:cNvPr id="44" name="TextBox 43">
                  <a:extLst>
                    <a:ext uri="{FF2B5EF4-FFF2-40B4-BE49-F238E27FC236}">
                      <a16:creationId xmlns:a16="http://schemas.microsoft.com/office/drawing/2014/main" id="{F57BD1C3-DDC4-4300-987B-74BEF7B2B64C}"/>
                    </a:ext>
                  </a:extLst>
                </p:cNvPr>
                <p:cNvSpPr txBox="1">
                  <a:spLocks noRot="1" noChangeAspect="1" noMove="1" noResize="1" noEditPoints="1" noAdjustHandles="1" noChangeArrowheads="1" noChangeShapeType="1" noTextEdit="1"/>
                </p:cNvSpPr>
                <p:nvPr/>
              </p:nvSpPr>
              <p:spPr>
                <a:xfrm>
                  <a:off x="2259479" y="1429463"/>
                  <a:ext cx="1456178" cy="369332"/>
                </a:xfrm>
                <a:prstGeom prst="rect">
                  <a:avLst/>
                </a:prstGeom>
                <a:blipFill>
                  <a:blip r:embed="rId19"/>
                  <a:stretch>
                    <a:fillRect b="-16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A6167F8D-9B26-8045-5DDD-F0DCDFAC0A5F}"/>
                    </a:ext>
                  </a:extLst>
                </p:cNvPr>
                <p:cNvSpPr txBox="1"/>
                <p:nvPr/>
              </p:nvSpPr>
              <p:spPr>
                <a:xfrm>
                  <a:off x="2259478" y="2269270"/>
                  <a:ext cx="145617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𝑥</m:t>
                        </m:r>
                        <m:r>
                          <a:rPr lang="en-GB" i="1">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0 1</m:t>
                            </m:r>
                            <m:r>
                              <a:rPr lang="en-GB" b="0" i="1" smtClean="0">
                                <a:latin typeface="Cambria Math" panose="02040503050406030204" pitchFamily="18" charset="0"/>
                              </a:rPr>
                              <m:t> 0 0</m:t>
                            </m:r>
                          </m:e>
                        </m:d>
                      </m:oMath>
                    </m:oMathPara>
                  </a14:m>
                  <a:endParaRPr lang="en-GB" dirty="0"/>
                </a:p>
              </p:txBody>
            </p:sp>
          </mc:Choice>
          <mc:Fallback>
            <p:sp>
              <p:nvSpPr>
                <p:cNvPr id="45" name="TextBox 44">
                  <a:extLst>
                    <a:ext uri="{FF2B5EF4-FFF2-40B4-BE49-F238E27FC236}">
                      <a16:creationId xmlns:a16="http://schemas.microsoft.com/office/drawing/2014/main" id="{A6167F8D-9B26-8045-5DDD-F0DCDFAC0A5F}"/>
                    </a:ext>
                  </a:extLst>
                </p:cNvPr>
                <p:cNvSpPr txBox="1">
                  <a:spLocks noRot="1" noChangeAspect="1" noMove="1" noResize="1" noEditPoints="1" noAdjustHandles="1" noChangeArrowheads="1" noChangeShapeType="1" noTextEdit="1"/>
                </p:cNvSpPr>
                <p:nvPr/>
              </p:nvSpPr>
              <p:spPr>
                <a:xfrm>
                  <a:off x="2259478" y="2269270"/>
                  <a:ext cx="1456179" cy="369332"/>
                </a:xfrm>
                <a:prstGeom prst="rect">
                  <a:avLst/>
                </a:prstGeom>
                <a:blipFill>
                  <a:blip r:embed="rId20"/>
                  <a:stretch>
                    <a:fillRect b="-16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EB43163E-7787-A9C3-0B5A-60CCA0CCAE25}"/>
                    </a:ext>
                  </a:extLst>
                </p:cNvPr>
                <p:cNvSpPr txBox="1"/>
                <p:nvPr/>
              </p:nvSpPr>
              <p:spPr>
                <a:xfrm>
                  <a:off x="2235290" y="3076731"/>
                  <a:ext cx="15982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𝑥</m:t>
                        </m:r>
                        <m:r>
                          <a:rPr lang="en-GB" i="1">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0 0 1</m:t>
                            </m:r>
                            <m:r>
                              <a:rPr lang="en-GB" b="0" i="1" smtClean="0">
                                <a:latin typeface="Cambria Math" panose="02040503050406030204" pitchFamily="18" charset="0"/>
                              </a:rPr>
                              <m:t> 0</m:t>
                            </m:r>
                          </m:e>
                        </m:d>
                      </m:oMath>
                    </m:oMathPara>
                  </a14:m>
                  <a:endParaRPr lang="en-GB" dirty="0"/>
                </a:p>
              </p:txBody>
            </p:sp>
          </mc:Choice>
          <mc:Fallback>
            <p:sp>
              <p:nvSpPr>
                <p:cNvPr id="47" name="TextBox 46">
                  <a:extLst>
                    <a:ext uri="{FF2B5EF4-FFF2-40B4-BE49-F238E27FC236}">
                      <a16:creationId xmlns:a16="http://schemas.microsoft.com/office/drawing/2014/main" id="{EB43163E-7787-A9C3-0B5A-60CCA0CCAE25}"/>
                    </a:ext>
                  </a:extLst>
                </p:cNvPr>
                <p:cNvSpPr txBox="1">
                  <a:spLocks noRot="1" noChangeAspect="1" noMove="1" noResize="1" noEditPoints="1" noAdjustHandles="1" noChangeArrowheads="1" noChangeShapeType="1" noTextEdit="1"/>
                </p:cNvSpPr>
                <p:nvPr/>
              </p:nvSpPr>
              <p:spPr>
                <a:xfrm>
                  <a:off x="2235290" y="3076731"/>
                  <a:ext cx="1598242" cy="369332"/>
                </a:xfrm>
                <a:prstGeom prst="rect">
                  <a:avLst/>
                </a:prstGeom>
                <a:blipFill>
                  <a:blip r:embed="rId21"/>
                  <a:stretch>
                    <a:fillRect b="-1333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341B2EC1-5D8D-1F28-7FF8-A3D57DFB7339}"/>
                    </a:ext>
                  </a:extLst>
                </p:cNvPr>
                <p:cNvSpPr txBox="1"/>
                <p:nvPr/>
              </p:nvSpPr>
              <p:spPr>
                <a:xfrm>
                  <a:off x="2104659" y="3937793"/>
                  <a:ext cx="18605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𝑥</m:t>
                        </m:r>
                        <m:r>
                          <a:rPr lang="en-GB" i="1">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0 0 0 1</m:t>
                            </m:r>
                          </m:e>
                        </m:d>
                      </m:oMath>
                    </m:oMathPara>
                  </a14:m>
                  <a:endParaRPr lang="en-GB" dirty="0"/>
                </a:p>
              </p:txBody>
            </p:sp>
          </mc:Choice>
          <mc:Fallback>
            <p:sp>
              <p:nvSpPr>
                <p:cNvPr id="48" name="TextBox 47">
                  <a:extLst>
                    <a:ext uri="{FF2B5EF4-FFF2-40B4-BE49-F238E27FC236}">
                      <a16:creationId xmlns:a16="http://schemas.microsoft.com/office/drawing/2014/main" id="{341B2EC1-5D8D-1F28-7FF8-A3D57DFB7339}"/>
                    </a:ext>
                  </a:extLst>
                </p:cNvPr>
                <p:cNvSpPr txBox="1">
                  <a:spLocks noRot="1" noChangeAspect="1" noMove="1" noResize="1" noEditPoints="1" noAdjustHandles="1" noChangeArrowheads="1" noChangeShapeType="1" noTextEdit="1"/>
                </p:cNvSpPr>
                <p:nvPr/>
              </p:nvSpPr>
              <p:spPr>
                <a:xfrm>
                  <a:off x="2104659" y="3937793"/>
                  <a:ext cx="1860564" cy="369332"/>
                </a:xfrm>
                <a:prstGeom prst="rect">
                  <a:avLst/>
                </a:prstGeom>
                <a:blipFill>
                  <a:blip r:embed="rId22"/>
                  <a:stretch>
                    <a:fillRect b="-13333"/>
                  </a:stretch>
                </a:blipFill>
              </p:spPr>
              <p:txBody>
                <a:bodyPr/>
                <a:lstStyle/>
                <a:p>
                  <a:r>
                    <a:rPr lang="en-GB">
                      <a:noFill/>
                    </a:rPr>
                    <a:t> </a:t>
                  </a:r>
                </a:p>
              </p:txBody>
            </p:sp>
          </mc:Fallback>
        </mc:AlternateContent>
      </p:gr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1015803-6E4E-8FA1-0B26-0DB2EF3C32BF}"/>
                  </a:ext>
                </a:extLst>
              </p:cNvPr>
              <p:cNvSpPr txBox="1"/>
              <p:nvPr/>
            </p:nvSpPr>
            <p:spPr>
              <a:xfrm>
                <a:off x="6159097" y="1802947"/>
                <a:ext cx="37138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𝑦</m:t>
                      </m:r>
                    </m:oMath>
                  </m:oMathPara>
                </a14:m>
                <a:endParaRPr lang="en-GB" dirty="0"/>
              </a:p>
            </p:txBody>
          </p:sp>
        </mc:Choice>
        <mc:Fallback>
          <p:sp>
            <p:nvSpPr>
              <p:cNvPr id="51" name="TextBox 50">
                <a:extLst>
                  <a:ext uri="{FF2B5EF4-FFF2-40B4-BE49-F238E27FC236}">
                    <a16:creationId xmlns:a16="http://schemas.microsoft.com/office/drawing/2014/main" id="{D1015803-6E4E-8FA1-0B26-0DB2EF3C32BF}"/>
                  </a:ext>
                </a:extLst>
              </p:cNvPr>
              <p:cNvSpPr txBox="1">
                <a:spLocks noRot="1" noChangeAspect="1" noMove="1" noResize="1" noEditPoints="1" noAdjustHandles="1" noChangeArrowheads="1" noChangeShapeType="1" noTextEdit="1"/>
              </p:cNvSpPr>
              <p:nvPr/>
            </p:nvSpPr>
            <p:spPr>
              <a:xfrm>
                <a:off x="6159097" y="1802947"/>
                <a:ext cx="371384" cy="369332"/>
              </a:xfrm>
              <a:prstGeom prst="rect">
                <a:avLst/>
              </a:prstGeom>
              <a:blipFill>
                <a:blip r:embed="rId23"/>
                <a:stretch>
                  <a:fillRect b="-1034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DAD69ACF-B690-4732-75D2-8CB4B8302995}"/>
                  </a:ext>
                </a:extLst>
              </p:cNvPr>
              <p:cNvSpPr txBox="1"/>
              <p:nvPr/>
            </p:nvSpPr>
            <p:spPr>
              <a:xfrm>
                <a:off x="4935834" y="4680878"/>
                <a:ext cx="46076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oMath>
                  </m:oMathPara>
                </a14:m>
                <a:endParaRPr lang="en-GB" dirty="0"/>
              </a:p>
            </p:txBody>
          </p:sp>
        </mc:Choice>
        <mc:Fallback>
          <p:sp>
            <p:nvSpPr>
              <p:cNvPr id="53" name="TextBox 52">
                <a:extLst>
                  <a:ext uri="{FF2B5EF4-FFF2-40B4-BE49-F238E27FC236}">
                    <a16:creationId xmlns:a16="http://schemas.microsoft.com/office/drawing/2014/main" id="{DAD69ACF-B690-4732-75D2-8CB4B8302995}"/>
                  </a:ext>
                </a:extLst>
              </p:cNvPr>
              <p:cNvSpPr txBox="1">
                <a:spLocks noRot="1" noChangeAspect="1" noMove="1" noResize="1" noEditPoints="1" noAdjustHandles="1" noChangeArrowheads="1" noChangeShapeType="1" noTextEdit="1"/>
              </p:cNvSpPr>
              <p:nvPr/>
            </p:nvSpPr>
            <p:spPr>
              <a:xfrm>
                <a:off x="4935834" y="4680878"/>
                <a:ext cx="460767" cy="369332"/>
              </a:xfrm>
              <a:prstGeom prst="rect">
                <a:avLst/>
              </a:prstGeom>
              <a:blipFill>
                <a:blip r:embed="rId2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8975D7B3-772F-F63D-04EE-239472F2D362}"/>
                  </a:ext>
                </a:extLst>
              </p:cNvPr>
              <p:cNvSpPr txBox="1"/>
              <p:nvPr/>
            </p:nvSpPr>
            <p:spPr>
              <a:xfrm>
                <a:off x="5772835" y="4690496"/>
                <a:ext cx="46609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oMath>
                  </m:oMathPara>
                </a14:m>
                <a:endParaRPr lang="en-GB" dirty="0"/>
              </a:p>
            </p:txBody>
          </p:sp>
        </mc:Choice>
        <mc:Fallback>
          <p:sp>
            <p:nvSpPr>
              <p:cNvPr id="54" name="TextBox 53">
                <a:extLst>
                  <a:ext uri="{FF2B5EF4-FFF2-40B4-BE49-F238E27FC236}">
                    <a16:creationId xmlns:a16="http://schemas.microsoft.com/office/drawing/2014/main" id="{8975D7B3-772F-F63D-04EE-239472F2D362}"/>
                  </a:ext>
                </a:extLst>
              </p:cNvPr>
              <p:cNvSpPr txBox="1">
                <a:spLocks noRot="1" noChangeAspect="1" noMove="1" noResize="1" noEditPoints="1" noAdjustHandles="1" noChangeArrowheads="1" noChangeShapeType="1" noTextEdit="1"/>
              </p:cNvSpPr>
              <p:nvPr/>
            </p:nvSpPr>
            <p:spPr>
              <a:xfrm>
                <a:off x="5772835" y="4690496"/>
                <a:ext cx="466090" cy="369332"/>
              </a:xfrm>
              <a:prstGeom prst="rect">
                <a:avLst/>
              </a:prstGeom>
              <a:blipFill>
                <a:blip r:embed="rId2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EBFCFCC-C77F-122D-EDC6-63551222AD69}"/>
                  </a:ext>
                </a:extLst>
              </p:cNvPr>
              <p:cNvSpPr txBox="1"/>
              <p:nvPr/>
            </p:nvSpPr>
            <p:spPr>
              <a:xfrm>
                <a:off x="6568319" y="4690496"/>
                <a:ext cx="46609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3</m:t>
                          </m:r>
                        </m:sub>
                      </m:sSub>
                    </m:oMath>
                  </m:oMathPara>
                </a14:m>
                <a:endParaRPr lang="en-GB" dirty="0"/>
              </a:p>
            </p:txBody>
          </p:sp>
        </mc:Choice>
        <mc:Fallback>
          <p:sp>
            <p:nvSpPr>
              <p:cNvPr id="56" name="TextBox 55">
                <a:extLst>
                  <a:ext uri="{FF2B5EF4-FFF2-40B4-BE49-F238E27FC236}">
                    <a16:creationId xmlns:a16="http://schemas.microsoft.com/office/drawing/2014/main" id="{EEBFCFCC-C77F-122D-EDC6-63551222AD69}"/>
                  </a:ext>
                </a:extLst>
              </p:cNvPr>
              <p:cNvSpPr txBox="1">
                <a:spLocks noRot="1" noChangeAspect="1" noMove="1" noResize="1" noEditPoints="1" noAdjustHandles="1" noChangeArrowheads="1" noChangeShapeType="1" noTextEdit="1"/>
              </p:cNvSpPr>
              <p:nvPr/>
            </p:nvSpPr>
            <p:spPr>
              <a:xfrm>
                <a:off x="6568319" y="4690496"/>
                <a:ext cx="466090" cy="369332"/>
              </a:xfrm>
              <a:prstGeom prst="rect">
                <a:avLst/>
              </a:prstGeom>
              <a:blipFill>
                <a:blip r:embed="rId2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1653D226-74E5-329A-85BE-C8B8DF909EAD}"/>
                  </a:ext>
                </a:extLst>
              </p:cNvPr>
              <p:cNvSpPr txBox="1"/>
              <p:nvPr/>
            </p:nvSpPr>
            <p:spPr>
              <a:xfrm>
                <a:off x="7412590" y="4675685"/>
                <a:ext cx="46609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4</m:t>
                          </m:r>
                        </m:sub>
                      </m:sSub>
                    </m:oMath>
                  </m:oMathPara>
                </a14:m>
                <a:endParaRPr lang="en-GB" dirty="0"/>
              </a:p>
            </p:txBody>
          </p:sp>
        </mc:Choice>
        <mc:Fallback>
          <p:sp>
            <p:nvSpPr>
              <p:cNvPr id="57" name="TextBox 56">
                <a:extLst>
                  <a:ext uri="{FF2B5EF4-FFF2-40B4-BE49-F238E27FC236}">
                    <a16:creationId xmlns:a16="http://schemas.microsoft.com/office/drawing/2014/main" id="{1653D226-74E5-329A-85BE-C8B8DF909EAD}"/>
                  </a:ext>
                </a:extLst>
              </p:cNvPr>
              <p:cNvSpPr txBox="1">
                <a:spLocks noRot="1" noChangeAspect="1" noMove="1" noResize="1" noEditPoints="1" noAdjustHandles="1" noChangeArrowheads="1" noChangeShapeType="1" noTextEdit="1"/>
              </p:cNvSpPr>
              <p:nvPr/>
            </p:nvSpPr>
            <p:spPr>
              <a:xfrm>
                <a:off x="7412590" y="4675685"/>
                <a:ext cx="466090" cy="369332"/>
              </a:xfrm>
              <a:prstGeom prst="rect">
                <a:avLst/>
              </a:prstGeom>
              <a:blipFill>
                <a:blip r:embed="rId27"/>
                <a:stretch>
                  <a:fillRect/>
                </a:stretch>
              </a:blipFill>
            </p:spPr>
            <p:txBody>
              <a:bodyPr/>
              <a:lstStyle/>
              <a:p>
                <a:r>
                  <a:rPr lang="en-GB">
                    <a:noFill/>
                  </a:rPr>
                  <a:t> </a:t>
                </a:r>
              </a:p>
            </p:txBody>
          </p:sp>
        </mc:Fallback>
      </mc:AlternateContent>
      <p:grpSp>
        <p:nvGrpSpPr>
          <p:cNvPr id="94" name="Group 93">
            <a:extLst>
              <a:ext uri="{FF2B5EF4-FFF2-40B4-BE49-F238E27FC236}">
                <a16:creationId xmlns:a16="http://schemas.microsoft.com/office/drawing/2014/main" id="{DDA3DBA8-FEFC-A11F-C899-D25190D42AE0}"/>
              </a:ext>
            </a:extLst>
          </p:cNvPr>
          <p:cNvGrpSpPr/>
          <p:nvPr/>
        </p:nvGrpSpPr>
        <p:grpSpPr>
          <a:xfrm>
            <a:off x="9336963" y="2032217"/>
            <a:ext cx="1307908" cy="855167"/>
            <a:chOff x="9336963" y="2032217"/>
            <a:chExt cx="1307908" cy="855167"/>
          </a:xfrm>
        </p:grpSpPr>
        <p:pic>
          <p:nvPicPr>
            <p:cNvPr id="59" name="Picture 58" descr="A yellow banana with black stems&#10;&#10;Description automatically generated">
              <a:extLst>
                <a:ext uri="{FF2B5EF4-FFF2-40B4-BE49-F238E27FC236}">
                  <a16:creationId xmlns:a16="http://schemas.microsoft.com/office/drawing/2014/main" id="{5726E35F-1DB1-5328-F08E-ACCFDC21EB5B}"/>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10000" b="90000" l="10000" r="90000"/>
                      </a14:imgEffect>
                    </a14:imgLayer>
                  </a14:imgProps>
                </a:ext>
              </a:extLst>
            </a:blip>
            <a:stretch>
              <a:fillRect/>
            </a:stretch>
          </p:blipFill>
          <p:spPr>
            <a:xfrm>
              <a:off x="9336963" y="2032217"/>
              <a:ext cx="579712" cy="433916"/>
            </a:xfrm>
            <a:prstGeom prst="rect">
              <a:avLst/>
            </a:prstGeom>
          </p:spPr>
        </p:pic>
        <p:pic>
          <p:nvPicPr>
            <p:cNvPr id="60" name="Picture 59" descr="A lime with a leaf&#10;&#10;Description automatically generated">
              <a:extLst>
                <a:ext uri="{FF2B5EF4-FFF2-40B4-BE49-F238E27FC236}">
                  <a16:creationId xmlns:a16="http://schemas.microsoft.com/office/drawing/2014/main" id="{1B82F8AA-0383-5291-82C9-5E8DEC3BAC66}"/>
                </a:ext>
              </a:extLst>
            </p:cNvPr>
            <p:cNvPicPr>
              <a:picLocks noChangeAspect="1"/>
            </p:cNvPicPr>
            <p:nvPr/>
          </p:nvPicPr>
          <p:blipFill>
            <a:blip r:embed="rId7"/>
            <a:stretch>
              <a:fillRect/>
            </a:stretch>
          </p:blipFill>
          <p:spPr>
            <a:xfrm>
              <a:off x="9761707" y="2260953"/>
              <a:ext cx="466787" cy="433914"/>
            </a:xfrm>
            <a:prstGeom prst="rect">
              <a:avLst/>
            </a:prstGeom>
          </p:spPr>
        </p:pic>
        <p:pic>
          <p:nvPicPr>
            <p:cNvPr id="62" name="Picture 61" descr="A cartoon of an orange fruit with a green leaf&#10;&#10;Description automatically generated">
              <a:extLst>
                <a:ext uri="{FF2B5EF4-FFF2-40B4-BE49-F238E27FC236}">
                  <a16:creationId xmlns:a16="http://schemas.microsoft.com/office/drawing/2014/main" id="{073FD300-C1D4-8B86-D182-A4CAE5FD1469}"/>
                </a:ext>
              </a:extLst>
            </p:cNvPr>
            <p:cNvPicPr>
              <a:picLocks noChangeAspect="1"/>
            </p:cNvPicPr>
            <p:nvPr/>
          </p:nvPicPr>
          <p:blipFill>
            <a:blip r:embed="rId6"/>
            <a:stretch>
              <a:fillRect/>
            </a:stretch>
          </p:blipFill>
          <p:spPr>
            <a:xfrm>
              <a:off x="10157454" y="2414409"/>
              <a:ext cx="487417" cy="472975"/>
            </a:xfrm>
            <a:prstGeom prst="rect">
              <a:avLst/>
            </a:prstGeom>
          </p:spPr>
        </p:pic>
      </p:grp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C5CFF4D2-A91C-F139-DC5E-425690E90DB3}"/>
                  </a:ext>
                </a:extLst>
              </p:cNvPr>
              <p:cNvSpPr txBox="1"/>
              <p:nvPr/>
            </p:nvSpPr>
            <p:spPr>
              <a:xfrm>
                <a:off x="4603879" y="3031655"/>
                <a:ext cx="102322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𝑥𝑊</m:t>
                      </m:r>
                    </m:oMath>
                  </m:oMathPara>
                </a14:m>
                <a:endParaRPr lang="en-GB" b="0" dirty="0"/>
              </a:p>
            </p:txBody>
          </p:sp>
        </mc:Choice>
        <mc:Fallback>
          <p:sp>
            <p:nvSpPr>
              <p:cNvPr id="66" name="TextBox 65">
                <a:extLst>
                  <a:ext uri="{FF2B5EF4-FFF2-40B4-BE49-F238E27FC236}">
                    <a16:creationId xmlns:a16="http://schemas.microsoft.com/office/drawing/2014/main" id="{C5CFF4D2-A91C-F139-DC5E-425690E90DB3}"/>
                  </a:ext>
                </a:extLst>
              </p:cNvPr>
              <p:cNvSpPr txBox="1">
                <a:spLocks noRot="1" noChangeAspect="1" noMove="1" noResize="1" noEditPoints="1" noAdjustHandles="1" noChangeArrowheads="1" noChangeShapeType="1" noTextEdit="1"/>
              </p:cNvSpPr>
              <p:nvPr/>
            </p:nvSpPr>
            <p:spPr>
              <a:xfrm>
                <a:off x="4603879" y="3031655"/>
                <a:ext cx="1023229" cy="369332"/>
              </a:xfrm>
              <a:prstGeom prst="rect">
                <a:avLst/>
              </a:prstGeom>
              <a:blipFill>
                <a:blip r:embed="rId30"/>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94CE126F-4493-DE5D-3B25-D5E057DA83FE}"/>
                  </a:ext>
                </a:extLst>
              </p:cNvPr>
              <p:cNvSpPr txBox="1"/>
              <p:nvPr/>
            </p:nvSpPr>
            <p:spPr>
              <a:xfrm>
                <a:off x="4846337" y="1825699"/>
                <a:ext cx="1164228"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h</m:t>
                      </m:r>
                      <m:sSup>
                        <m:sSupPr>
                          <m:ctrlPr>
                            <a:rPr lang="en-GB" b="0" i="1" smtClean="0">
                              <a:latin typeface="Cambria Math" panose="02040503050406030204" pitchFamily="18" charset="0"/>
                            </a:rPr>
                          </m:ctrlPr>
                        </m:sSupPr>
                        <m:e>
                          <m:r>
                            <a:rPr lang="en-GB" i="1">
                              <a:latin typeface="Cambria Math" panose="02040503050406030204" pitchFamily="18" charset="0"/>
                            </a:rPr>
                            <m:t>𝑊</m:t>
                          </m:r>
                        </m:e>
                        <m:sup>
                          <m:r>
                            <a:rPr lang="en-GB" b="0" i="1" smtClean="0">
                              <a:latin typeface="Cambria Math" panose="02040503050406030204" pitchFamily="18" charset="0"/>
                            </a:rPr>
                            <m:t>𝑅</m:t>
                          </m:r>
                        </m:sup>
                      </m:sSup>
                    </m:oMath>
                  </m:oMathPara>
                </a14:m>
                <a:endParaRPr lang="en-GB" b="0" dirty="0"/>
              </a:p>
            </p:txBody>
          </p:sp>
        </mc:Choice>
        <mc:Fallback>
          <p:sp>
            <p:nvSpPr>
              <p:cNvPr id="67" name="TextBox 66">
                <a:extLst>
                  <a:ext uri="{FF2B5EF4-FFF2-40B4-BE49-F238E27FC236}">
                    <a16:creationId xmlns:a16="http://schemas.microsoft.com/office/drawing/2014/main" id="{94CE126F-4493-DE5D-3B25-D5E057DA83FE}"/>
                  </a:ext>
                </a:extLst>
              </p:cNvPr>
              <p:cNvSpPr txBox="1">
                <a:spLocks noRot="1" noChangeAspect="1" noMove="1" noResize="1" noEditPoints="1" noAdjustHandles="1" noChangeArrowheads="1" noChangeShapeType="1" noTextEdit="1"/>
              </p:cNvSpPr>
              <p:nvPr/>
            </p:nvSpPr>
            <p:spPr>
              <a:xfrm>
                <a:off x="4846337" y="1825699"/>
                <a:ext cx="1164228" cy="369332"/>
              </a:xfrm>
              <a:prstGeom prst="rect">
                <a:avLst/>
              </a:prstGeom>
              <a:blipFill>
                <a:blip r:embed="rId31"/>
                <a:stretch>
                  <a:fillRect b="-10000"/>
                </a:stretch>
              </a:blipFill>
            </p:spPr>
            <p:txBody>
              <a:bodyPr/>
              <a:lstStyle/>
              <a:p>
                <a:r>
                  <a:rPr lang="en-GB">
                    <a:noFill/>
                  </a:rPr>
                  <a:t> </a:t>
                </a:r>
              </a:p>
            </p:txBody>
          </p:sp>
        </mc:Fallback>
      </mc:AlternateContent>
      <p:grpSp>
        <p:nvGrpSpPr>
          <p:cNvPr id="87" name="Group 86">
            <a:extLst>
              <a:ext uri="{FF2B5EF4-FFF2-40B4-BE49-F238E27FC236}">
                <a16:creationId xmlns:a16="http://schemas.microsoft.com/office/drawing/2014/main" id="{83569107-5594-A0C1-4D91-98F0AF03FF2D}"/>
              </a:ext>
            </a:extLst>
          </p:cNvPr>
          <p:cNvGrpSpPr/>
          <p:nvPr/>
        </p:nvGrpSpPr>
        <p:grpSpPr>
          <a:xfrm>
            <a:off x="8658257" y="4861420"/>
            <a:ext cx="2586198" cy="1200329"/>
            <a:chOff x="137825" y="5187543"/>
            <a:chExt cx="2586198" cy="1200329"/>
          </a:xfrm>
        </p:grpSpPr>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F6B65B5B-FEB1-0EC6-1889-8DBA8A6CA545}"/>
                    </a:ext>
                  </a:extLst>
                </p:cNvPr>
                <p:cNvSpPr txBox="1"/>
                <p:nvPr/>
              </p:nvSpPr>
              <p:spPr>
                <a:xfrm>
                  <a:off x="889574" y="5199320"/>
                  <a:ext cx="1282723" cy="369332"/>
                </a:xfrm>
                <a:prstGeom prst="rect">
                  <a:avLst/>
                </a:prstGeom>
                <a:noFill/>
              </p:spPr>
              <p:txBody>
                <a:bodyPr wrap="none" rtlCol="0">
                  <a:spAutoFit/>
                </a:bodyPr>
                <a:lstStyle/>
                <a:p>
                  <a14:m>
                    <m:oMath xmlns:m="http://schemas.openxmlformats.org/officeDocument/2006/math">
                      <m:r>
                        <a:rPr lang="en-GB" b="0" i="1" smtClean="0">
                          <a:latin typeface="Cambria Math" panose="02040503050406030204" pitchFamily="18" charset="0"/>
                        </a:rPr>
                        <m:t>[1 0 0 0]</m:t>
                      </m:r>
                    </m:oMath>
                  </a14:m>
                  <a:r>
                    <a:rPr lang="en-GB" dirty="0"/>
                    <a:t>  </a:t>
                  </a:r>
                  <a14:m>
                    <m:oMath xmlns:m="http://schemas.openxmlformats.org/officeDocument/2006/math">
                      <m:r>
                        <a:rPr lang="en-GB" i="1" dirty="0" smtClean="0">
                          <a:latin typeface="Cambria Math" panose="02040503050406030204" pitchFamily="18" charset="0"/>
                          <a:ea typeface="Cambria Math" panose="02040503050406030204" pitchFamily="18" charset="0"/>
                        </a:rPr>
                        <m:t>×</m:t>
                      </m:r>
                    </m:oMath>
                  </a14:m>
                  <a:endParaRPr lang="en-GB" dirty="0"/>
                </a:p>
              </p:txBody>
            </p:sp>
          </mc:Choice>
          <mc:Fallback>
            <p:sp>
              <p:nvSpPr>
                <p:cNvPr id="69" name="TextBox 68">
                  <a:extLst>
                    <a:ext uri="{FF2B5EF4-FFF2-40B4-BE49-F238E27FC236}">
                      <a16:creationId xmlns:a16="http://schemas.microsoft.com/office/drawing/2014/main" id="{F6B65B5B-FEB1-0EC6-1889-8DBA8A6CA545}"/>
                    </a:ext>
                  </a:extLst>
                </p:cNvPr>
                <p:cNvSpPr txBox="1">
                  <a:spLocks noRot="1" noChangeAspect="1" noMove="1" noResize="1" noEditPoints="1" noAdjustHandles="1" noChangeArrowheads="1" noChangeShapeType="1" noTextEdit="1"/>
                </p:cNvSpPr>
                <p:nvPr/>
              </p:nvSpPr>
              <p:spPr>
                <a:xfrm>
                  <a:off x="889574" y="5199320"/>
                  <a:ext cx="1282723" cy="369332"/>
                </a:xfrm>
                <a:prstGeom prst="rect">
                  <a:avLst/>
                </a:prstGeom>
                <a:blipFill>
                  <a:blip r:embed="rId32"/>
                  <a:stretch>
                    <a:fillRect l="-1980" b="-16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BD8F6E89-0B3A-5728-2D9E-D55FD1568169}"/>
                    </a:ext>
                  </a:extLst>
                </p:cNvPr>
                <p:cNvSpPr txBox="1"/>
                <p:nvPr/>
              </p:nvSpPr>
              <p:spPr>
                <a:xfrm>
                  <a:off x="1990361" y="5187543"/>
                  <a:ext cx="733662" cy="120032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[9 2</m:t>
                        </m:r>
                      </m:oMath>
                    </m:oMathPara>
                  </a14:m>
                  <a:endParaRPr lang="en-GB" b="0" dirty="0"/>
                </a:p>
                <a:p>
                  <a:r>
                    <a:rPr lang="en-GB" dirty="0"/>
                    <a:t>   </a:t>
                  </a:r>
                  <a14:m>
                    <m:oMath xmlns:m="http://schemas.openxmlformats.org/officeDocument/2006/math">
                      <m:r>
                        <a:rPr lang="en-GB" i="1">
                          <a:latin typeface="Cambria Math" panose="02040503050406030204" pitchFamily="18" charset="0"/>
                        </a:rPr>
                        <m:t>8</m:t>
                      </m:r>
                      <m:r>
                        <a:rPr lang="en-GB" b="0" i="1" smtClean="0">
                          <a:latin typeface="Cambria Math" panose="02040503050406030204" pitchFamily="18" charset="0"/>
                        </a:rPr>
                        <m:t> 3</m:t>
                      </m:r>
                    </m:oMath>
                  </a14:m>
                  <a:endParaRPr lang="en-GB" b="0" dirty="0"/>
                </a:p>
                <a:p>
                  <a:r>
                    <a:rPr lang="en-GB" b="0" dirty="0"/>
                    <a:t>  </a:t>
                  </a:r>
                  <a14:m>
                    <m:oMath xmlns:m="http://schemas.openxmlformats.org/officeDocument/2006/math">
                      <m:r>
                        <a:rPr lang="en-GB" b="0" i="0" smtClean="0">
                          <a:latin typeface="Cambria Math" panose="02040503050406030204" pitchFamily="18" charset="0"/>
                        </a:rPr>
                        <m:t> </m:t>
                      </m:r>
                      <m:r>
                        <a:rPr lang="en-GB" b="0" i="1" smtClean="0">
                          <a:latin typeface="Cambria Math" panose="02040503050406030204" pitchFamily="18" charset="0"/>
                        </a:rPr>
                        <m:t>7 4</m:t>
                      </m:r>
                    </m:oMath>
                  </a14:m>
                  <a:endParaRPr lang="en-GB" dirty="0"/>
                </a:p>
                <a:p>
                  <a:r>
                    <a:rPr lang="en-GB" b="0" dirty="0"/>
                    <a:t>   </a:t>
                  </a:r>
                  <a14:m>
                    <m:oMath xmlns:m="http://schemas.openxmlformats.org/officeDocument/2006/math">
                      <m:r>
                        <a:rPr lang="en-GB" i="1">
                          <a:latin typeface="Cambria Math" panose="02040503050406030204" pitchFamily="18" charset="0"/>
                        </a:rPr>
                        <m:t>6</m:t>
                      </m:r>
                      <m:r>
                        <a:rPr lang="en-GB" b="0" i="1" smtClean="0">
                          <a:latin typeface="Cambria Math" panose="02040503050406030204" pitchFamily="18" charset="0"/>
                        </a:rPr>
                        <m:t> 5]</m:t>
                      </m:r>
                    </m:oMath>
                  </a14:m>
                  <a:endParaRPr lang="en-GB" dirty="0"/>
                </a:p>
              </p:txBody>
            </p:sp>
          </mc:Choice>
          <mc:Fallback>
            <p:sp>
              <p:nvSpPr>
                <p:cNvPr id="70" name="TextBox 69">
                  <a:extLst>
                    <a:ext uri="{FF2B5EF4-FFF2-40B4-BE49-F238E27FC236}">
                      <a16:creationId xmlns:a16="http://schemas.microsoft.com/office/drawing/2014/main" id="{BD8F6E89-0B3A-5728-2D9E-D55FD1568169}"/>
                    </a:ext>
                  </a:extLst>
                </p:cNvPr>
                <p:cNvSpPr txBox="1">
                  <a:spLocks noRot="1" noChangeAspect="1" noMove="1" noResize="1" noEditPoints="1" noAdjustHandles="1" noChangeArrowheads="1" noChangeShapeType="1" noTextEdit="1"/>
                </p:cNvSpPr>
                <p:nvPr/>
              </p:nvSpPr>
              <p:spPr>
                <a:xfrm>
                  <a:off x="1990361" y="5187543"/>
                  <a:ext cx="733662" cy="1200329"/>
                </a:xfrm>
                <a:prstGeom prst="rect">
                  <a:avLst/>
                </a:prstGeom>
                <a:blipFill>
                  <a:blip r:embed="rId33"/>
                  <a:stretch>
                    <a:fillRect r="-1695" b="-41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83C23C62-A06F-A1BC-2925-F662B6F2DA9E}"/>
                    </a:ext>
                  </a:extLst>
                </p:cNvPr>
                <p:cNvSpPr txBox="1"/>
                <p:nvPr/>
              </p:nvSpPr>
              <p:spPr>
                <a:xfrm>
                  <a:off x="137825" y="5212741"/>
                  <a:ext cx="11241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oMath>
                    </m:oMathPara>
                  </a14:m>
                  <a:endParaRPr lang="en-GB" dirty="0"/>
                </a:p>
              </p:txBody>
            </p:sp>
          </mc:Choice>
          <mc:Fallback>
            <p:sp>
              <p:nvSpPr>
                <p:cNvPr id="84" name="TextBox 83">
                  <a:extLst>
                    <a:ext uri="{FF2B5EF4-FFF2-40B4-BE49-F238E27FC236}">
                      <a16:creationId xmlns:a16="http://schemas.microsoft.com/office/drawing/2014/main" id="{83C23C62-A06F-A1BC-2925-F662B6F2DA9E}"/>
                    </a:ext>
                  </a:extLst>
                </p:cNvPr>
                <p:cNvSpPr txBox="1">
                  <a:spLocks noRot="1" noChangeAspect="1" noMove="1" noResize="1" noEditPoints="1" noAdjustHandles="1" noChangeArrowheads="1" noChangeShapeType="1" noTextEdit="1"/>
                </p:cNvSpPr>
                <p:nvPr/>
              </p:nvSpPr>
              <p:spPr>
                <a:xfrm>
                  <a:off x="137825" y="5212741"/>
                  <a:ext cx="1124130" cy="369332"/>
                </a:xfrm>
                <a:prstGeom prst="rect">
                  <a:avLst/>
                </a:prstGeom>
                <a:blipFill>
                  <a:blip r:embed="rId34"/>
                  <a:stretch>
                    <a:fillRect/>
                  </a:stretch>
                </a:blipFill>
              </p:spPr>
              <p:txBody>
                <a:bodyPr/>
                <a:lstStyle/>
                <a:p>
                  <a:r>
                    <a:rPr lang="en-GB">
                      <a:noFill/>
                    </a:rPr>
                    <a:t> </a:t>
                  </a:r>
                </a:p>
              </p:txBody>
            </p:sp>
          </mc:Fallback>
        </mc:AlternateContent>
      </p:grpSp>
      <p:cxnSp>
        <p:nvCxnSpPr>
          <p:cNvPr id="89" name="Straight Arrow Connector 88">
            <a:extLst>
              <a:ext uri="{FF2B5EF4-FFF2-40B4-BE49-F238E27FC236}">
                <a16:creationId xmlns:a16="http://schemas.microsoft.com/office/drawing/2014/main" id="{112C1784-25A6-A7F5-52B3-FC376CB89553}"/>
              </a:ext>
            </a:extLst>
          </p:cNvPr>
          <p:cNvCxnSpPr>
            <a:cxnSpLocks/>
          </p:cNvCxnSpPr>
          <p:nvPr/>
        </p:nvCxnSpPr>
        <p:spPr>
          <a:xfrm>
            <a:off x="9622241" y="1778816"/>
            <a:ext cx="1180561" cy="687317"/>
          </a:xfrm>
          <a:prstGeom prst="straightConnector1">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13618784-F596-C1BF-4400-A59E52094AC2}"/>
                  </a:ext>
                </a:extLst>
              </p:cNvPr>
              <p:cNvSpPr txBox="1"/>
              <p:nvPr/>
            </p:nvSpPr>
            <p:spPr>
              <a:xfrm>
                <a:off x="10157454" y="1745077"/>
                <a:ext cx="87556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[−1,2]</m:t>
                      </m:r>
                    </m:oMath>
                  </m:oMathPara>
                </a14:m>
                <a:endParaRPr lang="en-GB" dirty="0"/>
              </a:p>
            </p:txBody>
          </p:sp>
        </mc:Choice>
        <mc:Fallback>
          <p:sp>
            <p:nvSpPr>
              <p:cNvPr id="90" name="TextBox 89">
                <a:extLst>
                  <a:ext uri="{FF2B5EF4-FFF2-40B4-BE49-F238E27FC236}">
                    <a16:creationId xmlns:a16="http://schemas.microsoft.com/office/drawing/2014/main" id="{13618784-F596-C1BF-4400-A59E52094AC2}"/>
                  </a:ext>
                </a:extLst>
              </p:cNvPr>
              <p:cNvSpPr txBox="1">
                <a:spLocks noRot="1" noChangeAspect="1" noMove="1" noResize="1" noEditPoints="1" noAdjustHandles="1" noChangeArrowheads="1" noChangeShapeType="1" noTextEdit="1"/>
              </p:cNvSpPr>
              <p:nvPr/>
            </p:nvSpPr>
            <p:spPr>
              <a:xfrm>
                <a:off x="10157454" y="1745077"/>
                <a:ext cx="875561" cy="369332"/>
              </a:xfrm>
              <a:prstGeom prst="rect">
                <a:avLst/>
              </a:prstGeom>
              <a:blipFill>
                <a:blip r:embed="rId35"/>
                <a:stretch>
                  <a:fillRect b="-13333"/>
                </a:stretch>
              </a:blipFill>
            </p:spPr>
            <p:txBody>
              <a:bodyPr/>
              <a:lstStyle/>
              <a:p>
                <a:r>
                  <a:rPr lang="en-GB">
                    <a:noFill/>
                  </a:rPr>
                  <a:t> </a:t>
                </a:r>
              </a:p>
            </p:txBody>
          </p:sp>
        </mc:Fallback>
      </mc:AlternateContent>
      <p:sp>
        <p:nvSpPr>
          <p:cNvPr id="98" name="TextBox 97">
            <a:extLst>
              <a:ext uri="{FF2B5EF4-FFF2-40B4-BE49-F238E27FC236}">
                <a16:creationId xmlns:a16="http://schemas.microsoft.com/office/drawing/2014/main" id="{D6A77BA4-0DDB-25E1-FDC0-05FDFC8E3933}"/>
              </a:ext>
            </a:extLst>
          </p:cNvPr>
          <p:cNvSpPr txBox="1"/>
          <p:nvPr/>
        </p:nvSpPr>
        <p:spPr>
          <a:xfrm>
            <a:off x="5801579" y="2359519"/>
            <a:ext cx="372218" cy="369332"/>
          </a:xfrm>
          <a:prstGeom prst="rect">
            <a:avLst/>
          </a:prstGeom>
          <a:noFill/>
        </p:spPr>
        <p:txBody>
          <a:bodyPr wrap="none" rtlCol="0">
            <a:spAutoFit/>
          </a:bodyPr>
          <a:lstStyle/>
          <a:p>
            <a:r>
              <a:rPr lang="en-GB" dirty="0">
                <a:solidFill>
                  <a:schemeClr val="accent1"/>
                </a:solidFill>
              </a:rPr>
              <a:t>-1</a:t>
            </a:r>
          </a:p>
        </p:txBody>
      </p:sp>
      <p:sp>
        <p:nvSpPr>
          <p:cNvPr id="99" name="TextBox 98">
            <a:extLst>
              <a:ext uri="{FF2B5EF4-FFF2-40B4-BE49-F238E27FC236}">
                <a16:creationId xmlns:a16="http://schemas.microsoft.com/office/drawing/2014/main" id="{912C01BF-5E4B-D53C-E269-C627804738BD}"/>
              </a:ext>
            </a:extLst>
          </p:cNvPr>
          <p:cNvSpPr txBox="1"/>
          <p:nvPr/>
        </p:nvSpPr>
        <p:spPr>
          <a:xfrm>
            <a:off x="6543913" y="2335708"/>
            <a:ext cx="301686" cy="369332"/>
          </a:xfrm>
          <a:prstGeom prst="rect">
            <a:avLst/>
          </a:prstGeom>
          <a:noFill/>
        </p:spPr>
        <p:txBody>
          <a:bodyPr wrap="none" rtlCol="0">
            <a:spAutoFit/>
          </a:bodyPr>
          <a:lstStyle/>
          <a:p>
            <a:r>
              <a:rPr lang="en-GB" dirty="0">
                <a:solidFill>
                  <a:schemeClr val="accent1"/>
                </a:solidFill>
              </a:rPr>
              <a:t>2</a:t>
            </a:r>
          </a:p>
        </p:txBody>
      </p:sp>
      <p:grpSp>
        <p:nvGrpSpPr>
          <p:cNvPr id="106" name="Group 105">
            <a:extLst>
              <a:ext uri="{FF2B5EF4-FFF2-40B4-BE49-F238E27FC236}">
                <a16:creationId xmlns:a16="http://schemas.microsoft.com/office/drawing/2014/main" id="{41155AA4-9070-9614-5083-B984070305AA}"/>
              </a:ext>
            </a:extLst>
          </p:cNvPr>
          <p:cNvGrpSpPr/>
          <p:nvPr/>
        </p:nvGrpSpPr>
        <p:grpSpPr>
          <a:xfrm>
            <a:off x="3968888" y="3534272"/>
            <a:ext cx="1985598" cy="1682858"/>
            <a:chOff x="3968888" y="3534272"/>
            <a:chExt cx="1985598" cy="1682858"/>
          </a:xfrm>
        </p:grpSpPr>
        <p:sp>
          <p:nvSpPr>
            <p:cNvPr id="100" name="Oval 99">
              <a:extLst>
                <a:ext uri="{FF2B5EF4-FFF2-40B4-BE49-F238E27FC236}">
                  <a16:creationId xmlns:a16="http://schemas.microsoft.com/office/drawing/2014/main" id="{231C8749-64B4-E24F-DDF0-641B24DBE6B6}"/>
                </a:ext>
              </a:extLst>
            </p:cNvPr>
            <p:cNvSpPr/>
            <p:nvPr/>
          </p:nvSpPr>
          <p:spPr>
            <a:xfrm>
              <a:off x="3968888" y="4561989"/>
              <a:ext cx="654755" cy="655141"/>
            </a:xfrm>
            <a:prstGeom prst="ellipse">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01" name="TextBox 100">
                  <a:extLst>
                    <a:ext uri="{FF2B5EF4-FFF2-40B4-BE49-F238E27FC236}">
                      <a16:creationId xmlns:a16="http://schemas.microsoft.com/office/drawing/2014/main" id="{FD639ED8-792D-0D78-EA8D-A1E5EE291D65}"/>
                    </a:ext>
                  </a:extLst>
                </p:cNvPr>
                <p:cNvSpPr txBox="1"/>
                <p:nvPr/>
              </p:nvSpPr>
              <p:spPr>
                <a:xfrm>
                  <a:off x="4108486" y="4682288"/>
                  <a:ext cx="36766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𝑏</m:t>
                        </m:r>
                      </m:oMath>
                    </m:oMathPara>
                  </a14:m>
                  <a:endParaRPr lang="en-GB" dirty="0"/>
                </a:p>
              </p:txBody>
            </p:sp>
          </mc:Choice>
          <mc:Fallback>
            <p:sp>
              <p:nvSpPr>
                <p:cNvPr id="101" name="TextBox 100">
                  <a:extLst>
                    <a:ext uri="{FF2B5EF4-FFF2-40B4-BE49-F238E27FC236}">
                      <a16:creationId xmlns:a16="http://schemas.microsoft.com/office/drawing/2014/main" id="{FD639ED8-792D-0D78-EA8D-A1E5EE291D65}"/>
                    </a:ext>
                  </a:extLst>
                </p:cNvPr>
                <p:cNvSpPr txBox="1">
                  <a:spLocks noRot="1" noChangeAspect="1" noMove="1" noResize="1" noEditPoints="1" noAdjustHandles="1" noChangeArrowheads="1" noChangeShapeType="1" noTextEdit="1"/>
                </p:cNvSpPr>
                <p:nvPr/>
              </p:nvSpPr>
              <p:spPr>
                <a:xfrm>
                  <a:off x="4108486" y="4682288"/>
                  <a:ext cx="367665" cy="369332"/>
                </a:xfrm>
                <a:prstGeom prst="rect">
                  <a:avLst/>
                </a:prstGeom>
                <a:blipFill>
                  <a:blip r:embed="rId36"/>
                  <a:stretch>
                    <a:fillRect/>
                  </a:stretch>
                </a:blipFill>
              </p:spPr>
              <p:txBody>
                <a:bodyPr/>
                <a:lstStyle/>
                <a:p>
                  <a:r>
                    <a:rPr lang="en-GB">
                      <a:noFill/>
                    </a:rPr>
                    <a:t> </a:t>
                  </a:r>
                </a:p>
              </p:txBody>
            </p:sp>
          </mc:Fallback>
        </mc:AlternateContent>
        <p:cxnSp>
          <p:nvCxnSpPr>
            <p:cNvPr id="102" name="Straight Connector 101">
              <a:extLst>
                <a:ext uri="{FF2B5EF4-FFF2-40B4-BE49-F238E27FC236}">
                  <a16:creationId xmlns:a16="http://schemas.microsoft.com/office/drawing/2014/main" id="{3DBD7A8C-189B-903D-8572-0616F1F058C6}"/>
                </a:ext>
              </a:extLst>
            </p:cNvPr>
            <p:cNvCxnSpPr>
              <a:cxnSpLocks/>
              <a:stCxn id="100" idx="7"/>
              <a:endCxn id="37" idx="4"/>
            </p:cNvCxnSpPr>
            <p:nvPr/>
          </p:nvCxnSpPr>
          <p:spPr>
            <a:xfrm flipV="1">
              <a:off x="4527756" y="3534272"/>
              <a:ext cx="1426730" cy="112366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6242A65A-9530-921F-A373-99030BB2F20F}"/>
                </a:ext>
              </a:extLst>
            </p:cNvPr>
            <p:cNvSpPr txBox="1"/>
            <p:nvPr/>
          </p:nvSpPr>
          <p:spPr>
            <a:xfrm>
              <a:off x="4524091" y="4111620"/>
              <a:ext cx="301686" cy="369332"/>
            </a:xfrm>
            <a:prstGeom prst="rect">
              <a:avLst/>
            </a:prstGeom>
            <a:noFill/>
          </p:spPr>
          <p:txBody>
            <a:bodyPr wrap="none" rtlCol="0">
              <a:spAutoFit/>
            </a:bodyPr>
            <a:lstStyle/>
            <a:p>
              <a:r>
                <a:rPr lang="en-GB" dirty="0">
                  <a:solidFill>
                    <a:schemeClr val="bg1">
                      <a:lumMod val="50000"/>
                    </a:schemeClr>
                  </a:solidFill>
                </a:rPr>
                <a:t>5</a:t>
              </a:r>
            </a:p>
          </p:txBody>
        </p:sp>
      </p:grpSp>
    </p:spTree>
    <p:extLst>
      <p:ext uri="{BB962C8B-B14F-4D97-AF65-F5344CB8AC3E}">
        <p14:creationId xmlns:p14="http://schemas.microsoft.com/office/powerpoint/2010/main" val="304529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dissolve">
                                      <p:cBhvr>
                                        <p:cTn id="12" dur="500"/>
                                        <p:tgtEl>
                                          <p:spTgt spid="9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dissolv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dissolve">
                                      <p:cBhvr>
                                        <p:cTn id="22" dur="500"/>
                                        <p:tgtEl>
                                          <p:spTgt spid="8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dissolve">
                                      <p:cBhvr>
                                        <p:cTn id="27" dur="500"/>
                                        <p:tgtEl>
                                          <p:spTgt spid="9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dissolve">
                                      <p:cBhvr>
                                        <p:cTn id="32" dur="500"/>
                                        <p:tgtEl>
                                          <p:spTgt spid="9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dissolve">
                                      <p:cBhvr>
                                        <p:cTn id="3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94C0A68-028D-EEA4-24E1-501CDE4D495A}"/>
                  </a:ext>
                </a:extLst>
              </p:cNvPr>
              <p:cNvSpPr txBox="1"/>
              <p:nvPr/>
            </p:nvSpPr>
            <p:spPr>
              <a:xfrm>
                <a:off x="354871" y="1364168"/>
                <a:ext cx="1695529" cy="747256"/>
              </a:xfrm>
              <a:prstGeom prst="rect">
                <a:avLst/>
              </a:prstGeom>
              <a:noFill/>
            </p:spPr>
            <p:txBody>
              <a:bodyPr wrap="none" rtlCol="0">
                <a:spAutoFit/>
              </a:bodyPr>
              <a:lstStyle/>
              <a:p>
                <a14:m>
                  <m:oMath xmlns:m="http://schemas.openxmlformats.org/officeDocument/2006/math">
                    <m:sSup>
                      <m:sSupPr>
                        <m:ctrlPr>
                          <a:rPr lang="en-US" sz="2400" i="1" smtClean="0">
                            <a:solidFill>
                              <a:schemeClr val="accent2"/>
                            </a:solidFill>
                            <a:latin typeface="Cambria Math" panose="02040503050406030204" pitchFamily="18" charset="0"/>
                          </a:rPr>
                        </m:ctrlPr>
                      </m:sSupPr>
                      <m:e>
                        <m:r>
                          <a:rPr lang="en-GB" sz="2400" b="0" i="1" smtClean="0">
                            <a:solidFill>
                              <a:schemeClr val="accent2"/>
                            </a:solidFill>
                            <a:latin typeface="Cambria Math" panose="02040503050406030204" pitchFamily="18" charset="0"/>
                          </a:rPr>
                          <m:t>𝑥</m:t>
                        </m:r>
                      </m:e>
                      <m:sup>
                        <m:r>
                          <a:rPr lang="en-GB" sz="2400" b="0" i="1" smtClean="0">
                            <a:solidFill>
                              <a:schemeClr val="accent2"/>
                            </a:solidFill>
                            <a:latin typeface="Cambria Math" panose="02040503050406030204" pitchFamily="18" charset="0"/>
                          </a:rPr>
                          <m:t>𝐴</m:t>
                        </m:r>
                      </m:sup>
                    </m:sSup>
                  </m:oMath>
                </a14:m>
                <a:r>
                  <a:rPr lang="en-US" sz="2400" dirty="0">
                    <a:solidFill>
                      <a:schemeClr val="accent2"/>
                    </a:solidFill>
                    <a:latin typeface="Times" pitchFamily="2" charset="0"/>
                  </a:rPr>
                  <a:t> =</a:t>
                </a:r>
                <a14:m>
                  <m:oMath xmlns:m="http://schemas.openxmlformats.org/officeDocument/2006/math">
                    <m:d>
                      <m:dPr>
                        <m:begChr m:val="["/>
                        <m:endChr m:val="]"/>
                        <m:ctrlPr>
                          <a:rPr lang="en-US" sz="2400" i="1" smtClean="0">
                            <a:solidFill>
                              <a:schemeClr val="accent2"/>
                            </a:solidFill>
                            <a:latin typeface="Cambria Math" panose="02040503050406030204" pitchFamily="18" charset="0"/>
                          </a:rPr>
                        </m:ctrlPr>
                      </m:dPr>
                      <m:e>
                        <m:eqArr>
                          <m:eqArrPr>
                            <m:ctrlPr>
                              <a:rPr lang="en-US" sz="2400" i="1" smtClean="0">
                                <a:solidFill>
                                  <a:schemeClr val="accent2"/>
                                </a:solidFill>
                                <a:latin typeface="Cambria Math" panose="02040503050406030204" pitchFamily="18" charset="0"/>
                              </a:rPr>
                            </m:ctrlPr>
                          </m:eqArrPr>
                          <m:e>
                            <m:r>
                              <a:rPr lang="en-GB" sz="2400" b="0" i="1" smtClean="0">
                                <a:solidFill>
                                  <a:schemeClr val="accent2"/>
                                </a:solidFill>
                                <a:latin typeface="Cambria Math" panose="02040503050406030204" pitchFamily="18" charset="0"/>
                              </a:rPr>
                              <m:t>1,−1</m:t>
                            </m:r>
                          </m:e>
                          <m:e>
                            <m:r>
                              <a:rPr lang="en-GB" sz="2400" b="0" i="1" smtClean="0">
                                <a:solidFill>
                                  <a:schemeClr val="accent2"/>
                                </a:solidFill>
                                <a:latin typeface="Cambria Math" panose="02040503050406030204" pitchFamily="18" charset="0"/>
                              </a:rPr>
                              <m:t>1, −1</m:t>
                            </m:r>
                          </m:e>
                        </m:eqArr>
                      </m:e>
                    </m:d>
                  </m:oMath>
                </a14:m>
                <a:endParaRPr lang="en-US" sz="2400" dirty="0">
                  <a:latin typeface="Times" pitchFamily="2" charset="0"/>
                </a:endParaRPr>
              </a:p>
            </p:txBody>
          </p:sp>
        </mc:Choice>
        <mc:Fallback xmlns="">
          <p:sp>
            <p:nvSpPr>
              <p:cNvPr id="25" name="TextBox 24">
                <a:extLst>
                  <a:ext uri="{FF2B5EF4-FFF2-40B4-BE49-F238E27FC236}">
                    <a16:creationId xmlns:a16="http://schemas.microsoft.com/office/drawing/2014/main" id="{F94C0A68-028D-EEA4-24E1-501CDE4D495A}"/>
                  </a:ext>
                </a:extLst>
              </p:cNvPr>
              <p:cNvSpPr txBox="1">
                <a:spLocks noRot="1" noChangeAspect="1" noMove="1" noResize="1" noEditPoints="1" noAdjustHandles="1" noChangeArrowheads="1" noChangeShapeType="1" noTextEdit="1"/>
              </p:cNvSpPr>
              <p:nvPr/>
            </p:nvSpPr>
            <p:spPr>
              <a:xfrm>
                <a:off x="354871" y="1364168"/>
                <a:ext cx="1695529" cy="747256"/>
              </a:xfrm>
              <a:prstGeom prst="rect">
                <a:avLst/>
              </a:prstGeom>
              <a:blipFill>
                <a:blip r:embed="rId4"/>
                <a:stretch>
                  <a:fillRect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7D6E84D-2AED-CCC9-A0C6-59BDDEE3FE7A}"/>
                  </a:ext>
                </a:extLst>
              </p:cNvPr>
              <p:cNvSpPr txBox="1"/>
              <p:nvPr/>
            </p:nvSpPr>
            <p:spPr>
              <a:xfrm>
                <a:off x="2273637" y="1351560"/>
                <a:ext cx="1693797" cy="747256"/>
              </a:xfrm>
              <a:prstGeom prst="rect">
                <a:avLst/>
              </a:prstGeom>
              <a:noFill/>
            </p:spPr>
            <p:txBody>
              <a:bodyPr wrap="none" rtlCol="0">
                <a:spAutoFit/>
              </a:bodyPr>
              <a:lstStyle/>
              <a:p>
                <a14:m>
                  <m:oMath xmlns:m="http://schemas.openxmlformats.org/officeDocument/2006/math">
                    <m:sSup>
                      <m:sSupPr>
                        <m:ctrlPr>
                          <a:rPr lang="en-US" sz="2400" i="1" smtClean="0">
                            <a:solidFill>
                              <a:srgbClr val="00B050"/>
                            </a:solidFill>
                            <a:latin typeface="Cambria Math" panose="02040503050406030204" pitchFamily="18" charset="0"/>
                          </a:rPr>
                        </m:ctrlPr>
                      </m:sSupPr>
                      <m:e>
                        <m:r>
                          <a:rPr lang="en-GB" sz="2400" b="0" i="1" smtClean="0">
                            <a:solidFill>
                              <a:srgbClr val="00B050"/>
                            </a:solidFill>
                            <a:latin typeface="Cambria Math" panose="02040503050406030204" pitchFamily="18" charset="0"/>
                          </a:rPr>
                          <m:t>𝑥</m:t>
                        </m:r>
                      </m:e>
                      <m:sup>
                        <m:r>
                          <a:rPr lang="en-GB" sz="2400" b="0" i="1" smtClean="0">
                            <a:solidFill>
                              <a:srgbClr val="00B050"/>
                            </a:solidFill>
                            <a:latin typeface="Cambria Math" panose="02040503050406030204" pitchFamily="18" charset="0"/>
                          </a:rPr>
                          <m:t>𝐵</m:t>
                        </m:r>
                      </m:sup>
                    </m:sSup>
                  </m:oMath>
                </a14:m>
                <a:r>
                  <a:rPr lang="en-US" sz="2400" dirty="0">
                    <a:solidFill>
                      <a:srgbClr val="00B050"/>
                    </a:solidFill>
                    <a:latin typeface="Times" pitchFamily="2" charset="0"/>
                  </a:rPr>
                  <a:t> =</a:t>
                </a:r>
                <a14:m>
                  <m:oMath xmlns:m="http://schemas.openxmlformats.org/officeDocument/2006/math">
                    <m:d>
                      <m:dPr>
                        <m:begChr m:val="["/>
                        <m:endChr m:val="]"/>
                        <m:ctrlPr>
                          <a:rPr lang="en-US" sz="2400" i="1" smtClean="0">
                            <a:solidFill>
                              <a:srgbClr val="00B050"/>
                            </a:solidFill>
                            <a:latin typeface="Cambria Math" panose="02040503050406030204" pitchFamily="18" charset="0"/>
                          </a:rPr>
                        </m:ctrlPr>
                      </m:dPr>
                      <m:e>
                        <m:eqArr>
                          <m:eqArrPr>
                            <m:ctrlPr>
                              <a:rPr lang="en-US" sz="2400" i="1" smtClean="0">
                                <a:solidFill>
                                  <a:srgbClr val="00B050"/>
                                </a:solidFill>
                                <a:latin typeface="Cambria Math" panose="02040503050406030204" pitchFamily="18" charset="0"/>
                              </a:rPr>
                            </m:ctrlPr>
                          </m:eqArrPr>
                          <m:e>
                            <m:r>
                              <a:rPr lang="en-GB" sz="2400" b="0" i="1" smtClean="0">
                                <a:solidFill>
                                  <a:srgbClr val="00B050"/>
                                </a:solidFill>
                                <a:latin typeface="Cambria Math" panose="02040503050406030204" pitchFamily="18" charset="0"/>
                              </a:rPr>
                              <m:t>−1 1</m:t>
                            </m:r>
                          </m:e>
                          <m:e>
                            <m:r>
                              <a:rPr lang="en-GB" sz="2400" b="0" i="1" smtClean="0">
                                <a:solidFill>
                                  <a:srgbClr val="00B050"/>
                                </a:solidFill>
                                <a:latin typeface="Cambria Math" panose="02040503050406030204" pitchFamily="18" charset="0"/>
                              </a:rPr>
                              <m:t>1,−1</m:t>
                            </m:r>
                          </m:e>
                        </m:eqArr>
                      </m:e>
                    </m:d>
                  </m:oMath>
                </a14:m>
                <a:endParaRPr lang="en-US" sz="2400" dirty="0">
                  <a:solidFill>
                    <a:srgbClr val="00B050"/>
                  </a:solidFill>
                  <a:latin typeface="Times" pitchFamily="2" charset="0"/>
                </a:endParaRPr>
              </a:p>
            </p:txBody>
          </p:sp>
        </mc:Choice>
        <mc:Fallback xmlns="">
          <p:sp>
            <p:nvSpPr>
              <p:cNvPr id="26" name="TextBox 25">
                <a:extLst>
                  <a:ext uri="{FF2B5EF4-FFF2-40B4-BE49-F238E27FC236}">
                    <a16:creationId xmlns:a16="http://schemas.microsoft.com/office/drawing/2014/main" id="{D7D6E84D-2AED-CCC9-A0C6-59BDDEE3FE7A}"/>
                  </a:ext>
                </a:extLst>
              </p:cNvPr>
              <p:cNvSpPr txBox="1">
                <a:spLocks noRot="1" noChangeAspect="1" noMove="1" noResize="1" noEditPoints="1" noAdjustHandles="1" noChangeArrowheads="1" noChangeShapeType="1" noTextEdit="1"/>
              </p:cNvSpPr>
              <p:nvPr/>
            </p:nvSpPr>
            <p:spPr>
              <a:xfrm>
                <a:off x="2273637" y="1351560"/>
                <a:ext cx="1693797" cy="747256"/>
              </a:xfrm>
              <a:prstGeom prst="rect">
                <a:avLst/>
              </a:prstGeom>
              <a:blipFill>
                <a:blip r:embed="rId5"/>
                <a:stretch>
                  <a:fillRect t="-3333" b="-1667"/>
                </a:stretch>
              </a:blipFill>
            </p:spPr>
            <p:txBody>
              <a:bodyPr/>
              <a:lstStyle/>
              <a:p>
                <a:r>
                  <a:rPr lang="en-GB">
                    <a:noFill/>
                  </a:rPr>
                  <a:t> </a:t>
                </a:r>
              </a:p>
            </p:txBody>
          </p:sp>
        </mc:Fallback>
      </mc:AlternateContent>
      <p:sp>
        <p:nvSpPr>
          <p:cNvPr id="27" name="Oval 26">
            <a:extLst>
              <a:ext uri="{FF2B5EF4-FFF2-40B4-BE49-F238E27FC236}">
                <a16:creationId xmlns:a16="http://schemas.microsoft.com/office/drawing/2014/main" id="{D97B5230-799E-432B-5DF3-2AA7136345DE}"/>
              </a:ext>
            </a:extLst>
          </p:cNvPr>
          <p:cNvSpPr/>
          <p:nvPr/>
        </p:nvSpPr>
        <p:spPr>
          <a:xfrm>
            <a:off x="581008" y="3251811"/>
            <a:ext cx="720000" cy="720000"/>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B</a:t>
            </a:r>
          </a:p>
        </p:txBody>
      </p:sp>
      <p:sp>
        <p:nvSpPr>
          <p:cNvPr id="28" name="Oval 27">
            <a:extLst>
              <a:ext uri="{FF2B5EF4-FFF2-40B4-BE49-F238E27FC236}">
                <a16:creationId xmlns:a16="http://schemas.microsoft.com/office/drawing/2014/main" id="{B78D74CB-8D5C-2579-5DD1-2C0B7A690865}"/>
              </a:ext>
            </a:extLst>
          </p:cNvPr>
          <p:cNvSpPr/>
          <p:nvPr/>
        </p:nvSpPr>
        <p:spPr>
          <a:xfrm>
            <a:off x="3191675" y="5977143"/>
            <a:ext cx="720000" cy="720000"/>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B</a:t>
            </a:r>
          </a:p>
        </p:txBody>
      </p:sp>
      <p:sp>
        <p:nvSpPr>
          <p:cNvPr id="29" name="Oval 28">
            <a:extLst>
              <a:ext uri="{FF2B5EF4-FFF2-40B4-BE49-F238E27FC236}">
                <a16:creationId xmlns:a16="http://schemas.microsoft.com/office/drawing/2014/main" id="{F315105D-268F-BC44-9FA3-FFB571D76349}"/>
              </a:ext>
            </a:extLst>
          </p:cNvPr>
          <p:cNvSpPr/>
          <p:nvPr/>
        </p:nvSpPr>
        <p:spPr>
          <a:xfrm>
            <a:off x="3193371" y="3251811"/>
            <a:ext cx="720000" cy="720000"/>
          </a:xfrm>
          <a:prstGeom prst="ellipse">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a:t>
            </a:r>
          </a:p>
        </p:txBody>
      </p:sp>
      <p:sp>
        <p:nvSpPr>
          <p:cNvPr id="30" name="Oval 29">
            <a:extLst>
              <a:ext uri="{FF2B5EF4-FFF2-40B4-BE49-F238E27FC236}">
                <a16:creationId xmlns:a16="http://schemas.microsoft.com/office/drawing/2014/main" id="{0756E9A0-292E-56C4-36AC-406CFB70D472}"/>
              </a:ext>
            </a:extLst>
          </p:cNvPr>
          <p:cNvSpPr/>
          <p:nvPr/>
        </p:nvSpPr>
        <p:spPr>
          <a:xfrm>
            <a:off x="581008" y="5977143"/>
            <a:ext cx="720000" cy="720000"/>
          </a:xfrm>
          <a:prstGeom prst="ellipse">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09441C0-B6A8-F134-2178-A813E0C10DE3}"/>
                  </a:ext>
                </a:extLst>
              </p:cNvPr>
              <p:cNvSpPr txBox="1"/>
              <p:nvPr/>
            </p:nvSpPr>
            <p:spPr>
              <a:xfrm>
                <a:off x="1014573" y="4358229"/>
                <a:ext cx="5495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US" sz="2400" dirty="0"/>
              </a:p>
            </p:txBody>
          </p:sp>
        </mc:Choice>
        <mc:Fallback xmlns="">
          <p:sp>
            <p:nvSpPr>
              <p:cNvPr id="31" name="TextBox 30">
                <a:extLst>
                  <a:ext uri="{FF2B5EF4-FFF2-40B4-BE49-F238E27FC236}">
                    <a16:creationId xmlns:a16="http://schemas.microsoft.com/office/drawing/2014/main" id="{809441C0-B6A8-F134-2178-A813E0C10DE3}"/>
                  </a:ext>
                </a:extLst>
              </p:cNvPr>
              <p:cNvSpPr txBox="1">
                <a:spLocks noRot="1" noChangeAspect="1" noMove="1" noResize="1" noEditPoints="1" noAdjustHandles="1" noChangeArrowheads="1" noChangeShapeType="1" noTextEdit="1"/>
              </p:cNvSpPr>
              <p:nvPr/>
            </p:nvSpPr>
            <p:spPr>
              <a:xfrm>
                <a:off x="1014573" y="4358229"/>
                <a:ext cx="549574" cy="461665"/>
              </a:xfrm>
              <a:prstGeom prst="rect">
                <a:avLst/>
              </a:prstGeom>
              <a:blipFill>
                <a:blip r:embed="rId6"/>
                <a:stretch>
                  <a:fillRect b="-27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1194F5A-0178-E574-7D73-9A6FDEB010D7}"/>
                  </a:ext>
                </a:extLst>
              </p:cNvPr>
              <p:cNvSpPr txBox="1"/>
              <p:nvPr/>
            </p:nvSpPr>
            <p:spPr>
              <a:xfrm>
                <a:off x="2072806" y="3934187"/>
                <a:ext cx="5566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US" sz="2400" dirty="0"/>
              </a:p>
            </p:txBody>
          </p:sp>
        </mc:Choice>
        <mc:Fallback xmlns="">
          <p:sp>
            <p:nvSpPr>
              <p:cNvPr id="32" name="TextBox 31">
                <a:extLst>
                  <a:ext uri="{FF2B5EF4-FFF2-40B4-BE49-F238E27FC236}">
                    <a16:creationId xmlns:a16="http://schemas.microsoft.com/office/drawing/2014/main" id="{51194F5A-0178-E574-7D73-9A6FDEB010D7}"/>
                  </a:ext>
                </a:extLst>
              </p:cNvPr>
              <p:cNvSpPr txBox="1">
                <a:spLocks noRot="1" noChangeAspect="1" noMove="1" noResize="1" noEditPoints="1" noAdjustHandles="1" noChangeArrowheads="1" noChangeShapeType="1" noTextEdit="1"/>
              </p:cNvSpPr>
              <p:nvPr/>
            </p:nvSpPr>
            <p:spPr>
              <a:xfrm>
                <a:off x="2072806" y="3934187"/>
                <a:ext cx="556691" cy="461665"/>
              </a:xfrm>
              <a:prstGeom prst="rect">
                <a:avLst/>
              </a:prstGeom>
              <a:blipFill>
                <a:blip r:embed="rId7"/>
                <a:stretch>
                  <a:fillRect b="-2632"/>
                </a:stretch>
              </a:blipFill>
            </p:spPr>
            <p:txBody>
              <a:bodyPr/>
              <a:lstStyle/>
              <a:p>
                <a:r>
                  <a:rPr lang="en-GB">
                    <a:noFill/>
                  </a:rPr>
                  <a:t> </a:t>
                </a:r>
              </a:p>
            </p:txBody>
          </p:sp>
        </mc:Fallback>
      </mc:AlternateContent>
      <p:sp>
        <p:nvSpPr>
          <p:cNvPr id="33" name="TextBox 32">
            <a:extLst>
              <a:ext uri="{FF2B5EF4-FFF2-40B4-BE49-F238E27FC236}">
                <a16:creationId xmlns:a16="http://schemas.microsoft.com/office/drawing/2014/main" id="{B1C6A7A7-1610-F517-3256-39FBDA14EDF6}"/>
              </a:ext>
            </a:extLst>
          </p:cNvPr>
          <p:cNvSpPr txBox="1"/>
          <p:nvPr/>
        </p:nvSpPr>
        <p:spPr>
          <a:xfrm>
            <a:off x="1684002" y="5985277"/>
            <a:ext cx="441146" cy="461665"/>
          </a:xfrm>
          <a:prstGeom prst="rect">
            <a:avLst/>
          </a:prstGeom>
          <a:noFill/>
        </p:spPr>
        <p:txBody>
          <a:bodyPr wrap="none" rtlCol="0">
            <a:spAutoFit/>
          </a:bodyPr>
          <a:lstStyle/>
          <a:p>
            <a:r>
              <a:rPr lang="en-US" sz="2400" dirty="0">
                <a:latin typeface="Times" pitchFamily="2" charset="0"/>
              </a:rPr>
              <a:t>-1</a:t>
            </a:r>
          </a:p>
        </p:txBody>
      </p:sp>
      <p:sp>
        <p:nvSpPr>
          <p:cNvPr id="34" name="TextBox 33">
            <a:extLst>
              <a:ext uri="{FF2B5EF4-FFF2-40B4-BE49-F238E27FC236}">
                <a16:creationId xmlns:a16="http://schemas.microsoft.com/office/drawing/2014/main" id="{D0B75650-3B99-66F0-7617-2D85385E268E}"/>
              </a:ext>
            </a:extLst>
          </p:cNvPr>
          <p:cNvSpPr txBox="1"/>
          <p:nvPr/>
        </p:nvSpPr>
        <p:spPr>
          <a:xfrm>
            <a:off x="3153373" y="4827268"/>
            <a:ext cx="511679" cy="461665"/>
          </a:xfrm>
          <a:prstGeom prst="rect">
            <a:avLst/>
          </a:prstGeom>
          <a:noFill/>
        </p:spPr>
        <p:txBody>
          <a:bodyPr wrap="none" rtlCol="0">
            <a:spAutoFit/>
          </a:bodyPr>
          <a:lstStyle/>
          <a:p>
            <a:r>
              <a:rPr lang="en-US" sz="2400" dirty="0">
                <a:latin typeface="Times" pitchFamily="2" charset="0"/>
              </a:rPr>
              <a:t>+1</a:t>
            </a:r>
          </a:p>
        </p:txBody>
      </p:sp>
      <p:sp>
        <p:nvSpPr>
          <p:cNvPr id="35" name="TextBox 34">
            <a:extLst>
              <a:ext uri="{FF2B5EF4-FFF2-40B4-BE49-F238E27FC236}">
                <a16:creationId xmlns:a16="http://schemas.microsoft.com/office/drawing/2014/main" id="{A232310C-424C-3A13-5438-57A63D706A03}"/>
              </a:ext>
            </a:extLst>
          </p:cNvPr>
          <p:cNvSpPr txBox="1"/>
          <p:nvPr/>
        </p:nvSpPr>
        <p:spPr>
          <a:xfrm>
            <a:off x="496108" y="4819894"/>
            <a:ext cx="441146" cy="461665"/>
          </a:xfrm>
          <a:prstGeom prst="rect">
            <a:avLst/>
          </a:prstGeom>
          <a:noFill/>
        </p:spPr>
        <p:txBody>
          <a:bodyPr wrap="none" rtlCol="0">
            <a:spAutoFit/>
          </a:bodyPr>
          <a:lstStyle/>
          <a:p>
            <a:r>
              <a:rPr lang="en-US" sz="2400" dirty="0">
                <a:latin typeface="Times" pitchFamily="2" charset="0"/>
              </a:rPr>
              <a:t>-1</a:t>
            </a:r>
          </a:p>
        </p:txBody>
      </p:sp>
      <p:sp>
        <p:nvSpPr>
          <p:cNvPr id="36" name="TextBox 35">
            <a:extLst>
              <a:ext uri="{FF2B5EF4-FFF2-40B4-BE49-F238E27FC236}">
                <a16:creationId xmlns:a16="http://schemas.microsoft.com/office/drawing/2014/main" id="{F24D894B-8CE6-1C9C-CD89-02DF7F927C5B}"/>
              </a:ext>
            </a:extLst>
          </p:cNvPr>
          <p:cNvSpPr txBox="1"/>
          <p:nvPr/>
        </p:nvSpPr>
        <p:spPr>
          <a:xfrm>
            <a:off x="1645589" y="3200981"/>
            <a:ext cx="511679" cy="461665"/>
          </a:xfrm>
          <a:prstGeom prst="rect">
            <a:avLst/>
          </a:prstGeom>
          <a:noFill/>
        </p:spPr>
        <p:txBody>
          <a:bodyPr wrap="none" rtlCol="0">
            <a:spAutoFit/>
          </a:bodyPr>
          <a:lstStyle/>
          <a:p>
            <a:r>
              <a:rPr lang="en-US" sz="2400" dirty="0">
                <a:latin typeface="Times" pitchFamily="2" charset="0"/>
              </a:rPr>
              <a:t>+1</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50B0C3B-C2C4-F79D-3C05-808E271EB462}"/>
                  </a:ext>
                </a:extLst>
              </p:cNvPr>
              <p:cNvSpPr txBox="1"/>
              <p:nvPr/>
            </p:nvSpPr>
            <p:spPr>
              <a:xfrm>
                <a:off x="414527" y="2249837"/>
                <a:ext cx="3703592" cy="646331"/>
              </a:xfrm>
              <a:prstGeom prst="rect">
                <a:avLst/>
              </a:prstGeom>
              <a:noFill/>
            </p:spPr>
            <p:txBody>
              <a:bodyPr wrap="square" rtlCol="0">
                <a:spAutoFit/>
              </a:bodyPr>
              <a:lstStyle/>
              <a:p>
                <a:r>
                  <a:rPr lang="en-US" dirty="0">
                    <a:solidFill>
                      <a:schemeClr val="bg1">
                        <a:lumMod val="50000"/>
                      </a:schemeClr>
                    </a:solidFill>
                  </a:rPr>
                  <a:t>Rows are different features (e.g., </a:t>
                </a:r>
                <a14:m>
                  <m:oMath xmlns:m="http://schemas.openxmlformats.org/officeDocument/2006/math">
                    <m:sSub>
                      <m:sSubPr>
                        <m:ctrlPr>
                          <a:rPr lang="en-US" i="1" smtClean="0">
                            <a:solidFill>
                              <a:schemeClr val="bg1">
                                <a:lumMod val="50000"/>
                              </a:schemeClr>
                            </a:solidFill>
                            <a:latin typeface="Cambria Math" panose="02040503050406030204" pitchFamily="18" charset="0"/>
                          </a:rPr>
                        </m:ctrlPr>
                      </m:sSubPr>
                      <m:e>
                        <m:r>
                          <a:rPr lang="en-GB" b="0" i="1" smtClean="0">
                            <a:solidFill>
                              <a:schemeClr val="bg1">
                                <a:lumMod val="50000"/>
                              </a:schemeClr>
                            </a:solidFill>
                            <a:latin typeface="Cambria Math" panose="02040503050406030204" pitchFamily="18" charset="0"/>
                          </a:rPr>
                          <m:t>𝑥</m:t>
                        </m:r>
                      </m:e>
                      <m:sub>
                        <m:r>
                          <a:rPr lang="en-GB" b="0" i="1" smtClean="0">
                            <a:solidFill>
                              <a:schemeClr val="bg1">
                                <a:lumMod val="50000"/>
                              </a:schemeClr>
                            </a:solidFill>
                            <a:latin typeface="Cambria Math" panose="02040503050406030204" pitchFamily="18" charset="0"/>
                          </a:rPr>
                          <m:t>1</m:t>
                        </m:r>
                      </m:sub>
                    </m:sSub>
                  </m:oMath>
                </a14:m>
                <a:r>
                  <a:rPr lang="en-US" dirty="0">
                    <a:solidFill>
                      <a:schemeClr val="bg1">
                        <a:lumMod val="50000"/>
                      </a:schemeClr>
                    </a:solidFill>
                  </a:rPr>
                  <a:t>) and columns are different exemplars</a:t>
                </a:r>
              </a:p>
            </p:txBody>
          </p:sp>
        </mc:Choice>
        <mc:Fallback xmlns="">
          <p:sp>
            <p:nvSpPr>
              <p:cNvPr id="37" name="TextBox 36">
                <a:extLst>
                  <a:ext uri="{FF2B5EF4-FFF2-40B4-BE49-F238E27FC236}">
                    <a16:creationId xmlns:a16="http://schemas.microsoft.com/office/drawing/2014/main" id="{050B0C3B-C2C4-F79D-3C05-808E271EB462}"/>
                  </a:ext>
                </a:extLst>
              </p:cNvPr>
              <p:cNvSpPr txBox="1">
                <a:spLocks noRot="1" noChangeAspect="1" noMove="1" noResize="1" noEditPoints="1" noAdjustHandles="1" noChangeArrowheads="1" noChangeShapeType="1" noTextEdit="1"/>
              </p:cNvSpPr>
              <p:nvPr/>
            </p:nvSpPr>
            <p:spPr>
              <a:xfrm>
                <a:off x="414527" y="2249837"/>
                <a:ext cx="3703592" cy="646331"/>
              </a:xfrm>
              <a:prstGeom prst="rect">
                <a:avLst/>
              </a:prstGeom>
              <a:blipFill>
                <a:blip r:embed="rId8"/>
                <a:stretch>
                  <a:fillRect l="-1365" t="-3846" b="-13462"/>
                </a:stretch>
              </a:blipFill>
            </p:spPr>
            <p:txBody>
              <a:bodyPr/>
              <a:lstStyle/>
              <a:p>
                <a:r>
                  <a:rPr lang="en-GB">
                    <a:noFill/>
                  </a:rPr>
                  <a:t> </a:t>
                </a:r>
              </a:p>
            </p:txBody>
          </p:sp>
        </mc:Fallback>
      </mc:AlternateContent>
      <p:sp>
        <p:nvSpPr>
          <p:cNvPr id="38" name="TextBox 37">
            <a:extLst>
              <a:ext uri="{FF2B5EF4-FFF2-40B4-BE49-F238E27FC236}">
                <a16:creationId xmlns:a16="http://schemas.microsoft.com/office/drawing/2014/main" id="{44824A3E-037F-0F41-2079-0EBB0C595441}"/>
              </a:ext>
            </a:extLst>
          </p:cNvPr>
          <p:cNvSpPr txBox="1"/>
          <p:nvPr/>
        </p:nvSpPr>
        <p:spPr>
          <a:xfrm>
            <a:off x="5350337" y="5431279"/>
            <a:ext cx="2834167" cy="1107996"/>
          </a:xfrm>
          <a:prstGeom prst="rect">
            <a:avLst/>
          </a:prstGeom>
          <a:noFill/>
        </p:spPr>
        <p:txBody>
          <a:bodyPr wrap="square" rtlCol="0">
            <a:spAutoFit/>
          </a:bodyPr>
          <a:lstStyle/>
          <a:p>
            <a:r>
              <a:rPr lang="en-US" sz="2200" b="1" dirty="0"/>
              <a:t>You can’t draw a single straight line that separates A from B!</a:t>
            </a:r>
          </a:p>
        </p:txBody>
      </p:sp>
      <p:sp>
        <p:nvSpPr>
          <p:cNvPr id="39" name="TextBox 38">
            <a:extLst>
              <a:ext uri="{FF2B5EF4-FFF2-40B4-BE49-F238E27FC236}">
                <a16:creationId xmlns:a16="http://schemas.microsoft.com/office/drawing/2014/main" id="{EEAAA5E4-0769-5478-9C89-B1C0CBEA9EC4}"/>
              </a:ext>
            </a:extLst>
          </p:cNvPr>
          <p:cNvSpPr txBox="1"/>
          <p:nvPr/>
        </p:nvSpPr>
        <p:spPr>
          <a:xfrm>
            <a:off x="5349492" y="2235604"/>
            <a:ext cx="4052706" cy="2677656"/>
          </a:xfrm>
          <a:prstGeom prst="rect">
            <a:avLst/>
          </a:prstGeom>
          <a:noFill/>
        </p:spPr>
        <p:txBody>
          <a:bodyPr wrap="square" rtlCol="0">
            <a:spAutoFit/>
          </a:bodyPr>
          <a:lstStyle/>
          <a:p>
            <a:endParaRPr lang="en-US" sz="2800" dirty="0"/>
          </a:p>
          <a:p>
            <a:r>
              <a:rPr lang="en-US" sz="2800" dirty="0"/>
              <a:t>This simple problem halted progress in AI research for ~20 years, leading to the first “AI winter”.</a:t>
            </a:r>
          </a:p>
        </p:txBody>
      </p:sp>
      <p:cxnSp>
        <p:nvCxnSpPr>
          <p:cNvPr id="40" name="Straight Connector 39">
            <a:extLst>
              <a:ext uri="{FF2B5EF4-FFF2-40B4-BE49-F238E27FC236}">
                <a16:creationId xmlns:a16="http://schemas.microsoft.com/office/drawing/2014/main" id="{FEBBE065-DF89-7E18-5E24-F8A45844C8A2}"/>
              </a:ext>
            </a:extLst>
          </p:cNvPr>
          <p:cNvCxnSpPr/>
          <p:nvPr/>
        </p:nvCxnSpPr>
        <p:spPr>
          <a:xfrm>
            <a:off x="2079659" y="3101009"/>
            <a:ext cx="0" cy="360459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BDF9C424-82AA-A19A-4B69-73E63D1CA5C5}"/>
              </a:ext>
            </a:extLst>
          </p:cNvPr>
          <p:cNvCxnSpPr>
            <a:cxnSpLocks/>
          </p:cNvCxnSpPr>
          <p:nvPr/>
        </p:nvCxnSpPr>
        <p:spPr>
          <a:xfrm flipH="1">
            <a:off x="231006" y="4819894"/>
            <a:ext cx="3723809"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sp>
        <p:nvSpPr>
          <p:cNvPr id="42" name="Right Arrow 41">
            <a:extLst>
              <a:ext uri="{FF2B5EF4-FFF2-40B4-BE49-F238E27FC236}">
                <a16:creationId xmlns:a16="http://schemas.microsoft.com/office/drawing/2014/main" id="{4F2850B4-2CB8-7F08-222C-5C0A5EEA7180}"/>
              </a:ext>
            </a:extLst>
          </p:cNvPr>
          <p:cNvSpPr/>
          <p:nvPr/>
        </p:nvSpPr>
        <p:spPr>
          <a:xfrm rot="10800000">
            <a:off x="4318647" y="5662043"/>
            <a:ext cx="840235" cy="700330"/>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A picture containing text, sign&#10;&#10;Description automatically generated">
            <a:extLst>
              <a:ext uri="{FF2B5EF4-FFF2-40B4-BE49-F238E27FC236}">
                <a16:creationId xmlns:a16="http://schemas.microsoft.com/office/drawing/2014/main" id="{20A94674-B3EF-0A1F-E359-28AEE2DAEFF0}"/>
              </a:ext>
            </a:extLst>
          </p:cNvPr>
          <p:cNvPicPr>
            <a:picLocks noChangeAspect="1"/>
          </p:cNvPicPr>
          <p:nvPr/>
        </p:nvPicPr>
        <p:blipFill>
          <a:blip r:embed="rId9"/>
          <a:stretch>
            <a:fillRect/>
          </a:stretch>
        </p:blipFill>
        <p:spPr>
          <a:xfrm>
            <a:off x="9215528" y="2761968"/>
            <a:ext cx="2239653" cy="3315498"/>
          </a:xfrm>
          <a:prstGeom prst="rect">
            <a:avLst/>
          </a:prstGeom>
        </p:spPr>
      </p:pic>
      <p:sp>
        <p:nvSpPr>
          <p:cNvPr id="5" name="Rectangle 4">
            <a:extLst>
              <a:ext uri="{FF2B5EF4-FFF2-40B4-BE49-F238E27FC236}">
                <a16:creationId xmlns:a16="http://schemas.microsoft.com/office/drawing/2014/main" id="{6E88FC47-2D05-3C13-2BC8-755BA2045C2B}"/>
              </a:ext>
            </a:extLst>
          </p:cNvPr>
          <p:cNvSpPr/>
          <p:nvPr/>
        </p:nvSpPr>
        <p:spPr>
          <a:xfrm>
            <a:off x="5362111" y="1330424"/>
            <a:ext cx="6096000" cy="954107"/>
          </a:xfrm>
          <a:prstGeom prst="rect">
            <a:avLst/>
          </a:prstGeom>
        </p:spPr>
        <p:txBody>
          <a:bodyPr>
            <a:spAutoFit/>
          </a:bodyPr>
          <a:lstStyle/>
          <a:p>
            <a:r>
              <a:rPr lang="en-US" sz="2800" dirty="0"/>
              <a:t>Single-layer networks can solve linear but not nonlinear classification tasks</a:t>
            </a:r>
          </a:p>
        </p:txBody>
      </p:sp>
      <p:sp>
        <p:nvSpPr>
          <p:cNvPr id="46" name="Rectangle 3">
            <a:extLst>
              <a:ext uri="{FF2B5EF4-FFF2-40B4-BE49-F238E27FC236}">
                <a16:creationId xmlns:a16="http://schemas.microsoft.com/office/drawing/2014/main" id="{213A32BF-DE16-0718-9859-6CE44BCF8A3E}"/>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Nonlinearities and the XOR problem</a:t>
            </a:r>
          </a:p>
        </p:txBody>
      </p:sp>
    </p:spTree>
    <p:extLst>
      <p:ext uri="{BB962C8B-B14F-4D97-AF65-F5344CB8AC3E}">
        <p14:creationId xmlns:p14="http://schemas.microsoft.com/office/powerpoint/2010/main" val="3042509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a:extLst>
              <a:ext uri="{FF2B5EF4-FFF2-40B4-BE49-F238E27FC236}">
                <a16:creationId xmlns:a16="http://schemas.microsoft.com/office/drawing/2014/main" id="{81106CF3-66A9-D44E-AD33-A24032D02C69}"/>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23" name="Picture 22">
            <a:extLst>
              <a:ext uri="{FF2B5EF4-FFF2-40B4-BE49-F238E27FC236}">
                <a16:creationId xmlns:a16="http://schemas.microsoft.com/office/drawing/2014/main" id="{744A1C9E-981B-414F-A8BE-AF719307C9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24" name="Rectangle 3">
            <a:extLst>
              <a:ext uri="{FF2B5EF4-FFF2-40B4-BE49-F238E27FC236}">
                <a16:creationId xmlns:a16="http://schemas.microsoft.com/office/drawing/2014/main" id="{E503AC7C-4F3D-6642-A4C3-2BBA9270F2C8}"/>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The goals of perception</a:t>
            </a:r>
          </a:p>
        </p:txBody>
      </p:sp>
      <p:pic>
        <p:nvPicPr>
          <p:cNvPr id="12292" name="Picture 4" descr="Free Vectors, PNGs, Mockups &amp; Backgrounds - rawpixel">
            <a:extLst>
              <a:ext uri="{FF2B5EF4-FFF2-40B4-BE49-F238E27FC236}">
                <a16:creationId xmlns:a16="http://schemas.microsoft.com/office/drawing/2014/main" id="{0CE1E34D-8DE5-FF00-FE16-8FD5D0F81D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5680"/>
          <a:stretch/>
        </p:blipFill>
        <p:spPr bwMode="auto">
          <a:xfrm>
            <a:off x="502023" y="1280832"/>
            <a:ext cx="7122459" cy="3970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6BCF14F-8D15-D27C-A507-44097AE0E1B9}"/>
              </a:ext>
            </a:extLst>
          </p:cNvPr>
          <p:cNvSpPr txBox="1"/>
          <p:nvPr/>
        </p:nvSpPr>
        <p:spPr>
          <a:xfrm>
            <a:off x="502023" y="5064821"/>
            <a:ext cx="7513042" cy="2400657"/>
          </a:xfrm>
          <a:prstGeom prst="rect">
            <a:avLst/>
          </a:prstGeom>
          <a:noFill/>
        </p:spPr>
        <p:txBody>
          <a:bodyPr wrap="square" rtlCol="0">
            <a:spAutoFit/>
          </a:bodyPr>
          <a:lstStyle/>
          <a:p>
            <a:endParaRPr lang="en-GB" sz="2500" dirty="0"/>
          </a:p>
          <a:p>
            <a:pPr marL="457200" indent="-457200">
              <a:buAutoNum type="arabicPeriod"/>
            </a:pPr>
            <a:r>
              <a:rPr lang="en-GB" sz="2500" dirty="0"/>
              <a:t>Abstracting over similarities (invariant recognition)</a:t>
            </a:r>
          </a:p>
          <a:p>
            <a:pPr marL="457200" indent="-457200">
              <a:buAutoNum type="arabicPeriod"/>
            </a:pPr>
            <a:r>
              <a:rPr lang="en-GB" sz="2500" dirty="0"/>
              <a:t>Inferring names and properties (semantic cognition)</a:t>
            </a:r>
          </a:p>
          <a:p>
            <a:pPr marL="457200" indent="-457200">
              <a:buAutoNum type="arabicPeriod"/>
            </a:pPr>
            <a:r>
              <a:rPr lang="en-GB" sz="2500" dirty="0"/>
              <a:t>Computing affordances (sensorimotor behaviour)</a:t>
            </a:r>
          </a:p>
          <a:p>
            <a:pPr marL="457200" indent="-457200">
              <a:buAutoNum type="arabicPeriod"/>
            </a:pPr>
            <a:endParaRPr lang="en-GB" sz="2500" dirty="0"/>
          </a:p>
          <a:p>
            <a:pPr marL="457200" indent="-457200">
              <a:buAutoNum type="arabicPeriod"/>
            </a:pPr>
            <a:endParaRPr lang="en-GB" sz="2500" dirty="0"/>
          </a:p>
        </p:txBody>
      </p:sp>
      <p:sp>
        <p:nvSpPr>
          <p:cNvPr id="4" name="TextBox 3">
            <a:extLst>
              <a:ext uri="{FF2B5EF4-FFF2-40B4-BE49-F238E27FC236}">
                <a16:creationId xmlns:a16="http://schemas.microsoft.com/office/drawing/2014/main" id="{10F5F0F2-46C4-854E-5118-A8A6852636D4}"/>
              </a:ext>
            </a:extLst>
          </p:cNvPr>
          <p:cNvSpPr txBox="1"/>
          <p:nvPr/>
        </p:nvSpPr>
        <p:spPr>
          <a:xfrm>
            <a:off x="4679577" y="2219549"/>
            <a:ext cx="721672" cy="523220"/>
          </a:xfrm>
          <a:prstGeom prst="rect">
            <a:avLst/>
          </a:prstGeom>
          <a:noFill/>
        </p:spPr>
        <p:txBody>
          <a:bodyPr wrap="none" rtlCol="0">
            <a:spAutoFit/>
          </a:bodyPr>
          <a:lstStyle/>
          <a:p>
            <a:r>
              <a:rPr lang="en-GB" sz="2800" dirty="0">
                <a:solidFill>
                  <a:schemeClr val="accent4"/>
                </a:solidFill>
                <a:latin typeface="Times New Roman" panose="02020603050405020304" pitchFamily="18" charset="0"/>
                <a:cs typeface="Times New Roman" panose="02020603050405020304" pitchFamily="18" charset="0"/>
              </a:rPr>
              <a:t>tree</a:t>
            </a:r>
          </a:p>
        </p:txBody>
      </p:sp>
      <p:pic>
        <p:nvPicPr>
          <p:cNvPr id="12288" name="Picture 12287" descr="Icon&#10;&#10;Description automatically generated">
            <a:extLst>
              <a:ext uri="{FF2B5EF4-FFF2-40B4-BE49-F238E27FC236}">
                <a16:creationId xmlns:a16="http://schemas.microsoft.com/office/drawing/2014/main" id="{AFF61AD4-D27D-F333-AD33-DB9A1D31E06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887" b="90537" l="9833" r="89958">
                        <a14:foregroundMark x1="60231" y1="10196" x2="63389" y2="10169"/>
                        <a14:foregroundMark x1="47071" y1="10311" x2="50510" y2="10281"/>
                        <a14:foregroundMark x1="63389" y1="10169" x2="60323" y2="10105"/>
                        <a14:foregroundMark x1="55439" y1="90254" x2="57950" y2="89831"/>
                        <a14:backgroundMark x1="53766" y1="10734" x2="50418" y2="10169"/>
                        <a14:backgroundMark x1="55858" y1="9887" x2="56485" y2="10593"/>
                        <a14:backgroundMark x1="53138" y1="10169" x2="59833" y2="10593"/>
                        <a14:backgroundMark x1="52720" y1="90819" x2="54526" y2="91373"/>
                      </a14:backgroundRemoval>
                    </a14:imgEffect>
                  </a14:imgLayer>
                </a14:imgProps>
              </a:ext>
            </a:extLst>
          </a:blip>
          <a:stretch>
            <a:fillRect/>
          </a:stretch>
        </p:blipFill>
        <p:spPr>
          <a:xfrm>
            <a:off x="1895640" y="2282446"/>
            <a:ext cx="1634946" cy="2421636"/>
          </a:xfrm>
          <a:prstGeom prst="rect">
            <a:avLst/>
          </a:prstGeom>
        </p:spPr>
      </p:pic>
      <p:grpSp>
        <p:nvGrpSpPr>
          <p:cNvPr id="12289" name="Group 12288">
            <a:extLst>
              <a:ext uri="{FF2B5EF4-FFF2-40B4-BE49-F238E27FC236}">
                <a16:creationId xmlns:a16="http://schemas.microsoft.com/office/drawing/2014/main" id="{B91A4E36-6BEC-E77B-C5FD-74E5B3698F76}"/>
              </a:ext>
            </a:extLst>
          </p:cNvPr>
          <p:cNvGrpSpPr/>
          <p:nvPr/>
        </p:nvGrpSpPr>
        <p:grpSpPr>
          <a:xfrm>
            <a:off x="811873" y="2852389"/>
            <a:ext cx="5997029" cy="640875"/>
            <a:chOff x="811873" y="2852389"/>
            <a:chExt cx="5997029" cy="640875"/>
          </a:xfrm>
        </p:grpSpPr>
        <p:sp>
          <p:nvSpPr>
            <p:cNvPr id="13" name="Oval 12">
              <a:extLst>
                <a:ext uri="{FF2B5EF4-FFF2-40B4-BE49-F238E27FC236}">
                  <a16:creationId xmlns:a16="http://schemas.microsoft.com/office/drawing/2014/main" id="{554ACDB5-6413-680A-71D1-0218EDE262FF}"/>
                </a:ext>
              </a:extLst>
            </p:cNvPr>
            <p:cNvSpPr/>
            <p:nvPr/>
          </p:nvSpPr>
          <p:spPr>
            <a:xfrm>
              <a:off x="3458135" y="2864761"/>
              <a:ext cx="605117" cy="591672"/>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FD67EE18-E96C-BCF0-5FA8-B7E5D770A351}"/>
                </a:ext>
              </a:extLst>
            </p:cNvPr>
            <p:cNvSpPr/>
            <p:nvPr/>
          </p:nvSpPr>
          <p:spPr>
            <a:xfrm>
              <a:off x="811873" y="2901592"/>
              <a:ext cx="605117" cy="591672"/>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BD53DEFE-305F-62B3-83B5-F357104DDB7A}"/>
                </a:ext>
              </a:extLst>
            </p:cNvPr>
            <p:cNvSpPr/>
            <p:nvPr/>
          </p:nvSpPr>
          <p:spPr>
            <a:xfrm>
              <a:off x="6203785" y="2852389"/>
              <a:ext cx="605117" cy="591672"/>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5532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289"/>
                                        </p:tgtEl>
                                        <p:attrNameLst>
                                          <p:attrName>style.visibility</p:attrName>
                                        </p:attrNameLst>
                                      </p:cBhvr>
                                      <p:to>
                                        <p:strVal val="visible"/>
                                      </p:to>
                                    </p:set>
                                    <p:animEffect transition="in" filter="dissolve">
                                      <p:cBhvr>
                                        <p:cTn id="7" dur="500"/>
                                        <p:tgtEl>
                                          <p:spTgt spid="1228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288"/>
                                        </p:tgtEl>
                                        <p:attrNameLst>
                                          <p:attrName>style.visibility</p:attrName>
                                        </p:attrNameLst>
                                      </p:cBhvr>
                                      <p:to>
                                        <p:strVal val="visible"/>
                                      </p:to>
                                    </p:set>
                                    <p:animEffect transition="in" filter="dissolve">
                                      <p:cBhvr>
                                        <p:cTn id="17" dur="500"/>
                                        <p:tgtEl>
                                          <p:spTgt spid="12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pic>
        <p:nvPicPr>
          <p:cNvPr id="38" name="Picture 37" descr="Screen Shot 2016-11-29 at 12.18.44.png">
            <a:extLst>
              <a:ext uri="{FF2B5EF4-FFF2-40B4-BE49-F238E27FC236}">
                <a16:creationId xmlns:a16="http://schemas.microsoft.com/office/drawing/2014/main" id="{43F983E9-DE6A-1961-A701-D63FF78121E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1290960" y="2064686"/>
            <a:ext cx="4415096" cy="3072966"/>
          </a:xfrm>
          <a:prstGeom prst="rect">
            <a:avLst/>
          </a:prstGeom>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35E9C62-5C9D-F65E-0294-072740A64036}"/>
                  </a:ext>
                </a:extLst>
              </p:cNvPr>
              <p:cNvSpPr/>
              <p:nvPr/>
            </p:nvSpPr>
            <p:spPr>
              <a:xfrm>
                <a:off x="1085364" y="5038409"/>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a:latin typeface="Cambria Math" panose="02040503050406030204" pitchFamily="18" charset="0"/>
                        </a:rPr>
                        <m:t>𝑥</m:t>
                      </m:r>
                    </m:oMath>
                  </m:oMathPara>
                </a14:m>
                <a:endParaRPr lang="en-GB" sz="2800" dirty="0"/>
              </a:p>
            </p:txBody>
          </p:sp>
        </mc:Choice>
        <mc:Fallback xmlns="">
          <p:sp>
            <p:nvSpPr>
              <p:cNvPr id="2" name="Rectangle 1">
                <a:extLst>
                  <a:ext uri="{FF2B5EF4-FFF2-40B4-BE49-F238E27FC236}">
                    <a16:creationId xmlns:a16="http://schemas.microsoft.com/office/drawing/2014/main" id="{335E9C62-5C9D-F65E-0294-072740A64036}"/>
                  </a:ext>
                </a:extLst>
              </p:cNvPr>
              <p:cNvSpPr>
                <a:spLocks noRot="1" noChangeAspect="1" noMove="1" noResize="1" noEditPoints="1" noAdjustHandles="1" noChangeArrowheads="1" noChangeShapeType="1" noTextEdit="1"/>
              </p:cNvSpPr>
              <p:nvPr/>
            </p:nvSpPr>
            <p:spPr>
              <a:xfrm>
                <a:off x="1085364" y="5038409"/>
                <a:ext cx="468077" cy="52322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F529048-DB00-7B6E-AEA3-B52B00D0C426}"/>
                  </a:ext>
                </a:extLst>
              </p:cNvPr>
              <p:cNvSpPr/>
              <p:nvPr/>
            </p:nvSpPr>
            <p:spPr>
              <a:xfrm>
                <a:off x="986604" y="4079639"/>
                <a:ext cx="621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𝑊</m:t>
                      </m:r>
                    </m:oMath>
                  </m:oMathPara>
                </a14:m>
                <a:endParaRPr lang="en-GB" sz="2800" dirty="0"/>
              </a:p>
            </p:txBody>
          </p:sp>
        </mc:Choice>
        <mc:Fallback xmlns="">
          <p:sp>
            <p:nvSpPr>
              <p:cNvPr id="10" name="Rectangle 9">
                <a:extLst>
                  <a:ext uri="{FF2B5EF4-FFF2-40B4-BE49-F238E27FC236}">
                    <a16:creationId xmlns:a16="http://schemas.microsoft.com/office/drawing/2014/main" id="{FF529048-DB00-7B6E-AEA3-B52B00D0C426}"/>
                  </a:ext>
                </a:extLst>
              </p:cNvPr>
              <p:cNvSpPr>
                <a:spLocks noRot="1" noChangeAspect="1" noMove="1" noResize="1" noEditPoints="1" noAdjustHandles="1" noChangeArrowheads="1" noChangeShapeType="1" noTextEdit="1"/>
              </p:cNvSpPr>
              <p:nvPr/>
            </p:nvSpPr>
            <p:spPr>
              <a:xfrm>
                <a:off x="986604" y="4079639"/>
                <a:ext cx="621902" cy="523220"/>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24B0B9EA-0A01-938C-9B09-894D53AF47B6}"/>
                  </a:ext>
                </a:extLst>
              </p:cNvPr>
              <p:cNvSpPr/>
              <p:nvPr/>
            </p:nvSpPr>
            <p:spPr>
              <a:xfrm>
                <a:off x="237003" y="3077949"/>
                <a:ext cx="1481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h</m:t>
                      </m:r>
                      <m:r>
                        <a:rPr lang="en-GB" sz="2800" b="0" i="1" smtClean="0">
                          <a:latin typeface="Cambria Math" panose="02040503050406030204" pitchFamily="18" charset="0"/>
                        </a:rPr>
                        <m:t>=</m:t>
                      </m:r>
                      <m:r>
                        <a:rPr lang="en-GB" sz="2800" b="0" i="1" smtClean="0">
                          <a:latin typeface="Cambria Math" panose="02040503050406030204" pitchFamily="18" charset="0"/>
                        </a:rPr>
                        <m:t>𝑊𝑥</m:t>
                      </m:r>
                    </m:oMath>
                  </m:oMathPara>
                </a14:m>
                <a:endParaRPr lang="en-GB" sz="2800" dirty="0"/>
              </a:p>
            </p:txBody>
          </p:sp>
        </mc:Choice>
        <mc:Fallback>
          <p:sp>
            <p:nvSpPr>
              <p:cNvPr id="14" name="Rectangle 13">
                <a:extLst>
                  <a:ext uri="{FF2B5EF4-FFF2-40B4-BE49-F238E27FC236}">
                    <a16:creationId xmlns:a16="http://schemas.microsoft.com/office/drawing/2014/main" id="{24B0B9EA-0A01-938C-9B09-894D53AF47B6}"/>
                  </a:ext>
                </a:extLst>
              </p:cNvPr>
              <p:cNvSpPr>
                <a:spLocks noRot="1" noChangeAspect="1" noMove="1" noResize="1" noEditPoints="1" noAdjustHandles="1" noChangeArrowheads="1" noChangeShapeType="1" noTextEdit="1"/>
              </p:cNvSpPr>
              <p:nvPr/>
            </p:nvSpPr>
            <p:spPr>
              <a:xfrm>
                <a:off x="237003" y="3077949"/>
                <a:ext cx="1481688" cy="523220"/>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DEDDF26C-3400-76FC-6BE1-033DCA1CE40D}"/>
                  </a:ext>
                </a:extLst>
              </p:cNvPr>
              <p:cNvSpPr/>
              <p:nvPr/>
            </p:nvSpPr>
            <p:spPr>
              <a:xfrm>
                <a:off x="986604" y="2119179"/>
                <a:ext cx="8246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sz="2800" i="1">
                              <a:latin typeface="Cambria Math" panose="02040503050406030204" pitchFamily="18" charset="0"/>
                            </a:rPr>
                          </m:ctrlPr>
                        </m:sSupPr>
                        <m:e>
                          <m:r>
                            <a:rPr lang="en-GB" sz="2800" i="1">
                              <a:latin typeface="Cambria Math" panose="02040503050406030204" pitchFamily="18" charset="0"/>
                            </a:rPr>
                            <m:t>𝑊</m:t>
                          </m:r>
                        </m:e>
                        <m:sup>
                          <m:r>
                            <a:rPr lang="en-GB" sz="2800" i="1">
                              <a:latin typeface="Cambria Math" panose="02040503050406030204" pitchFamily="18" charset="0"/>
                            </a:rPr>
                            <m:t>𝑅</m:t>
                          </m:r>
                        </m:sup>
                      </m:sSup>
                    </m:oMath>
                  </m:oMathPara>
                </a14:m>
                <a:endParaRPr lang="en-GB" sz="2800" dirty="0"/>
              </a:p>
            </p:txBody>
          </p:sp>
        </mc:Choice>
        <mc:Fallback>
          <p:sp>
            <p:nvSpPr>
              <p:cNvPr id="16" name="Rectangle 15">
                <a:extLst>
                  <a:ext uri="{FF2B5EF4-FFF2-40B4-BE49-F238E27FC236}">
                    <a16:creationId xmlns:a16="http://schemas.microsoft.com/office/drawing/2014/main" id="{DEDDF26C-3400-76FC-6BE1-033DCA1CE40D}"/>
                  </a:ext>
                </a:extLst>
              </p:cNvPr>
              <p:cNvSpPr>
                <a:spLocks noRot="1" noChangeAspect="1" noMove="1" noResize="1" noEditPoints="1" noAdjustHandles="1" noChangeArrowheads="1" noChangeShapeType="1" noTextEdit="1"/>
              </p:cNvSpPr>
              <p:nvPr/>
            </p:nvSpPr>
            <p:spPr>
              <a:xfrm>
                <a:off x="986604" y="2119179"/>
                <a:ext cx="824649" cy="523220"/>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D9421440-A793-B1B2-382E-87EB1D9A3906}"/>
                  </a:ext>
                </a:extLst>
              </p:cNvPr>
              <p:cNvSpPr/>
              <p:nvPr/>
            </p:nvSpPr>
            <p:spPr>
              <a:xfrm>
                <a:off x="380438" y="1321375"/>
                <a:ext cx="17033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𝑦</m:t>
                      </m:r>
                      <m:r>
                        <a:rPr lang="en-GB" sz="2800" b="0" i="1" smtClean="0">
                          <a:latin typeface="Cambria Math" panose="02040503050406030204" pitchFamily="18" charset="0"/>
                        </a:rPr>
                        <m:t>=</m:t>
                      </m:r>
                      <m:sSup>
                        <m:sSupPr>
                          <m:ctrlPr>
                            <a:rPr lang="en-GB" sz="2800" i="1">
                              <a:latin typeface="Cambria Math" panose="02040503050406030204" pitchFamily="18" charset="0"/>
                            </a:rPr>
                          </m:ctrlPr>
                        </m:sSupPr>
                        <m:e>
                          <m:r>
                            <a:rPr lang="en-GB" sz="2800" i="1">
                              <a:latin typeface="Cambria Math" panose="02040503050406030204" pitchFamily="18" charset="0"/>
                            </a:rPr>
                            <m:t>𝑊</m:t>
                          </m:r>
                        </m:e>
                        <m:sup>
                          <m:r>
                            <a:rPr lang="en-GB" sz="2800" i="1">
                              <a:latin typeface="Cambria Math" panose="02040503050406030204" pitchFamily="18" charset="0"/>
                            </a:rPr>
                            <m:t>𝑅</m:t>
                          </m:r>
                        </m:sup>
                      </m:sSup>
                      <m:r>
                        <a:rPr lang="en-GB" sz="2800" b="0" i="1" smtClean="0">
                          <a:latin typeface="Cambria Math" panose="02040503050406030204" pitchFamily="18" charset="0"/>
                        </a:rPr>
                        <m:t>h</m:t>
                      </m:r>
                    </m:oMath>
                  </m:oMathPara>
                </a14:m>
                <a:endParaRPr lang="en-GB" sz="2800" dirty="0"/>
              </a:p>
            </p:txBody>
          </p:sp>
        </mc:Choice>
        <mc:Fallback>
          <p:sp>
            <p:nvSpPr>
              <p:cNvPr id="17" name="Rectangle 16">
                <a:extLst>
                  <a:ext uri="{FF2B5EF4-FFF2-40B4-BE49-F238E27FC236}">
                    <a16:creationId xmlns:a16="http://schemas.microsoft.com/office/drawing/2014/main" id="{D9421440-A793-B1B2-382E-87EB1D9A3906}"/>
                  </a:ext>
                </a:extLst>
              </p:cNvPr>
              <p:cNvSpPr>
                <a:spLocks noRot="1" noChangeAspect="1" noMove="1" noResize="1" noEditPoints="1" noAdjustHandles="1" noChangeArrowheads="1" noChangeShapeType="1" noTextEdit="1"/>
              </p:cNvSpPr>
              <p:nvPr/>
            </p:nvSpPr>
            <p:spPr>
              <a:xfrm>
                <a:off x="380438" y="1321375"/>
                <a:ext cx="1703351" cy="523220"/>
              </a:xfrm>
              <a:prstGeom prst="rect">
                <a:avLst/>
              </a:prstGeom>
              <a:blipFill>
                <a:blip r:embed="rId9"/>
                <a:stretch>
                  <a:fillRect b="-9524"/>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DE305457-5CC7-4DBD-9822-DFE5EBDBED4A}"/>
              </a:ext>
            </a:extLst>
          </p:cNvPr>
          <p:cNvSpPr txBox="1"/>
          <p:nvPr/>
        </p:nvSpPr>
        <p:spPr>
          <a:xfrm>
            <a:off x="1235043" y="5921507"/>
            <a:ext cx="3125727" cy="523220"/>
          </a:xfrm>
          <a:prstGeom prst="rect">
            <a:avLst/>
          </a:prstGeom>
          <a:noFill/>
        </p:spPr>
        <p:txBody>
          <a:bodyPr wrap="none" rtlCol="0">
            <a:spAutoFit/>
          </a:bodyPr>
          <a:lstStyle/>
          <a:p>
            <a:r>
              <a:rPr lang="en-GB" sz="2800" dirty="0"/>
              <a:t>deep linear network</a:t>
            </a:r>
          </a:p>
        </p:txBody>
      </p:sp>
      <p:pic>
        <p:nvPicPr>
          <p:cNvPr id="20" name="Picture 19" descr="Screen Shot 2016-11-29 at 12.18.44.png">
            <a:extLst>
              <a:ext uri="{FF2B5EF4-FFF2-40B4-BE49-F238E27FC236}">
                <a16:creationId xmlns:a16="http://schemas.microsoft.com/office/drawing/2014/main" id="{C7A4DC44-D53C-0EDF-04FE-AE59EF711D9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6577385" y="2064685"/>
            <a:ext cx="4415096" cy="3072966"/>
          </a:xfrm>
          <a:prstGeom prst="rect">
            <a:avLst/>
          </a:prstGeom>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52511110-997B-DAA7-0182-593570A67450}"/>
                  </a:ext>
                </a:extLst>
              </p:cNvPr>
              <p:cNvSpPr/>
              <p:nvPr/>
            </p:nvSpPr>
            <p:spPr>
              <a:xfrm>
                <a:off x="6371789" y="5038408"/>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a:latin typeface="Cambria Math" panose="02040503050406030204" pitchFamily="18" charset="0"/>
                        </a:rPr>
                        <m:t>𝑥</m:t>
                      </m:r>
                    </m:oMath>
                  </m:oMathPara>
                </a14:m>
                <a:endParaRPr lang="en-GB" sz="2800" dirty="0"/>
              </a:p>
            </p:txBody>
          </p:sp>
        </mc:Choice>
        <mc:Fallback xmlns="">
          <p:sp>
            <p:nvSpPr>
              <p:cNvPr id="21" name="Rectangle 20">
                <a:extLst>
                  <a:ext uri="{FF2B5EF4-FFF2-40B4-BE49-F238E27FC236}">
                    <a16:creationId xmlns:a16="http://schemas.microsoft.com/office/drawing/2014/main" id="{52511110-997B-DAA7-0182-593570A67450}"/>
                  </a:ext>
                </a:extLst>
              </p:cNvPr>
              <p:cNvSpPr>
                <a:spLocks noRot="1" noChangeAspect="1" noMove="1" noResize="1" noEditPoints="1" noAdjustHandles="1" noChangeArrowheads="1" noChangeShapeType="1" noTextEdit="1"/>
              </p:cNvSpPr>
              <p:nvPr/>
            </p:nvSpPr>
            <p:spPr>
              <a:xfrm>
                <a:off x="6371789" y="5038408"/>
                <a:ext cx="468077" cy="523220"/>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A814155A-EDC1-FFF8-D54C-46E37B922C80}"/>
                  </a:ext>
                </a:extLst>
              </p:cNvPr>
              <p:cNvSpPr/>
              <p:nvPr/>
            </p:nvSpPr>
            <p:spPr>
              <a:xfrm>
                <a:off x="6273029" y="4079638"/>
                <a:ext cx="621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𝑊</m:t>
                      </m:r>
                    </m:oMath>
                  </m:oMathPara>
                </a14:m>
                <a:endParaRPr lang="en-GB" sz="2800" dirty="0"/>
              </a:p>
            </p:txBody>
          </p:sp>
        </mc:Choice>
        <mc:Fallback xmlns="">
          <p:sp>
            <p:nvSpPr>
              <p:cNvPr id="22" name="Rectangle 21">
                <a:extLst>
                  <a:ext uri="{FF2B5EF4-FFF2-40B4-BE49-F238E27FC236}">
                    <a16:creationId xmlns:a16="http://schemas.microsoft.com/office/drawing/2014/main" id="{A814155A-EDC1-FFF8-D54C-46E37B922C80}"/>
                  </a:ext>
                </a:extLst>
              </p:cNvPr>
              <p:cNvSpPr>
                <a:spLocks noRot="1" noChangeAspect="1" noMove="1" noResize="1" noEditPoints="1" noAdjustHandles="1" noChangeArrowheads="1" noChangeShapeType="1" noTextEdit="1"/>
              </p:cNvSpPr>
              <p:nvPr/>
            </p:nvSpPr>
            <p:spPr>
              <a:xfrm>
                <a:off x="6273029" y="4079638"/>
                <a:ext cx="621902" cy="523220"/>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770BDC7F-4284-B7B4-CF9A-2022ADB69259}"/>
                  </a:ext>
                </a:extLst>
              </p:cNvPr>
              <p:cNvSpPr/>
              <p:nvPr/>
            </p:nvSpPr>
            <p:spPr>
              <a:xfrm>
                <a:off x="5257206" y="3112673"/>
                <a:ext cx="20056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h</m:t>
                      </m:r>
                      <m:r>
                        <a:rPr lang="en-GB" sz="2800" b="0" i="1" smtClean="0">
                          <a:latin typeface="Cambria Math" panose="02040503050406030204" pitchFamily="18" charset="0"/>
                        </a:rPr>
                        <m:t>=</m:t>
                      </m:r>
                      <m:r>
                        <a:rPr lang="en-GB" sz="2800" b="0" i="1" smtClean="0">
                          <a:solidFill>
                            <a:schemeClr val="accent1"/>
                          </a:solidFill>
                          <a:latin typeface="Cambria Math" panose="02040503050406030204" pitchFamily="18" charset="0"/>
                        </a:rPr>
                        <m:t>𝑔</m:t>
                      </m:r>
                      <m:r>
                        <a:rPr lang="en-GB" sz="2800" b="0" i="1" smtClean="0">
                          <a:solidFill>
                            <a:schemeClr val="accent1"/>
                          </a:solidFill>
                          <a:latin typeface="Cambria Math" panose="02040503050406030204" pitchFamily="18" charset="0"/>
                        </a:rPr>
                        <m:t>(</m:t>
                      </m:r>
                      <m:r>
                        <a:rPr lang="en-GB" sz="2800" b="0" i="1" smtClean="0">
                          <a:latin typeface="Cambria Math" panose="02040503050406030204" pitchFamily="18" charset="0"/>
                        </a:rPr>
                        <m:t>𝑊𝑥</m:t>
                      </m:r>
                      <m:r>
                        <a:rPr lang="en-GB" sz="2800" b="0" i="1" smtClean="0">
                          <a:solidFill>
                            <a:schemeClr val="accent1"/>
                          </a:solidFill>
                          <a:latin typeface="Cambria Math" panose="02040503050406030204" pitchFamily="18" charset="0"/>
                        </a:rPr>
                        <m:t>)</m:t>
                      </m:r>
                    </m:oMath>
                  </m:oMathPara>
                </a14:m>
                <a:endParaRPr lang="en-GB" sz="2800" dirty="0"/>
              </a:p>
            </p:txBody>
          </p:sp>
        </mc:Choice>
        <mc:Fallback>
          <p:sp>
            <p:nvSpPr>
              <p:cNvPr id="23" name="Rectangle 22">
                <a:extLst>
                  <a:ext uri="{FF2B5EF4-FFF2-40B4-BE49-F238E27FC236}">
                    <a16:creationId xmlns:a16="http://schemas.microsoft.com/office/drawing/2014/main" id="{770BDC7F-4284-B7B4-CF9A-2022ADB69259}"/>
                  </a:ext>
                </a:extLst>
              </p:cNvPr>
              <p:cNvSpPr>
                <a:spLocks noRot="1" noChangeAspect="1" noMove="1" noResize="1" noEditPoints="1" noAdjustHandles="1" noChangeArrowheads="1" noChangeShapeType="1" noTextEdit="1"/>
              </p:cNvSpPr>
              <p:nvPr/>
            </p:nvSpPr>
            <p:spPr>
              <a:xfrm>
                <a:off x="5257206" y="3112673"/>
                <a:ext cx="2005614" cy="523220"/>
              </a:xfrm>
              <a:prstGeom prst="rect">
                <a:avLst/>
              </a:prstGeom>
              <a:blipFill>
                <a:blip r:embed="rId12"/>
                <a:stretch>
                  <a:fillRect r="-1887" b="-16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60F3E75D-FE4C-227D-5992-61D214D5714D}"/>
                  </a:ext>
                </a:extLst>
              </p:cNvPr>
              <p:cNvSpPr/>
              <p:nvPr/>
            </p:nvSpPr>
            <p:spPr>
              <a:xfrm>
                <a:off x="6273029" y="2119178"/>
                <a:ext cx="8246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GB" sz="2800" i="1">
                              <a:latin typeface="Cambria Math" panose="02040503050406030204" pitchFamily="18" charset="0"/>
                            </a:rPr>
                          </m:ctrlPr>
                        </m:sSupPr>
                        <m:e>
                          <m:r>
                            <a:rPr lang="en-GB" sz="2800" i="1">
                              <a:latin typeface="Cambria Math" panose="02040503050406030204" pitchFamily="18" charset="0"/>
                            </a:rPr>
                            <m:t>𝑊</m:t>
                          </m:r>
                        </m:e>
                        <m:sup>
                          <m:r>
                            <a:rPr lang="en-GB" sz="2800" i="1">
                              <a:latin typeface="Cambria Math" panose="02040503050406030204" pitchFamily="18" charset="0"/>
                            </a:rPr>
                            <m:t>𝑅</m:t>
                          </m:r>
                        </m:sup>
                      </m:sSup>
                    </m:oMath>
                  </m:oMathPara>
                </a14:m>
                <a:endParaRPr lang="en-GB" sz="2800" dirty="0"/>
              </a:p>
            </p:txBody>
          </p:sp>
        </mc:Choice>
        <mc:Fallback>
          <p:sp>
            <p:nvSpPr>
              <p:cNvPr id="24" name="Rectangle 23">
                <a:extLst>
                  <a:ext uri="{FF2B5EF4-FFF2-40B4-BE49-F238E27FC236}">
                    <a16:creationId xmlns:a16="http://schemas.microsoft.com/office/drawing/2014/main" id="{60F3E75D-FE4C-227D-5992-61D214D5714D}"/>
                  </a:ext>
                </a:extLst>
              </p:cNvPr>
              <p:cNvSpPr>
                <a:spLocks noRot="1" noChangeAspect="1" noMove="1" noResize="1" noEditPoints="1" noAdjustHandles="1" noChangeArrowheads="1" noChangeShapeType="1" noTextEdit="1"/>
              </p:cNvSpPr>
              <p:nvPr/>
            </p:nvSpPr>
            <p:spPr>
              <a:xfrm>
                <a:off x="6273029" y="2119178"/>
                <a:ext cx="824649" cy="523220"/>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5DA8C284-4743-5104-F797-2E7B2B37C40B}"/>
                  </a:ext>
                </a:extLst>
              </p:cNvPr>
              <p:cNvSpPr/>
              <p:nvPr/>
            </p:nvSpPr>
            <p:spPr>
              <a:xfrm>
                <a:off x="6040490" y="1321374"/>
                <a:ext cx="17033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𝑦</m:t>
                      </m:r>
                      <m:r>
                        <a:rPr lang="en-GB" sz="2800" b="0" i="1" smtClean="0">
                          <a:latin typeface="Cambria Math" panose="02040503050406030204" pitchFamily="18" charset="0"/>
                        </a:rPr>
                        <m:t>=</m:t>
                      </m:r>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𝑊</m:t>
                          </m:r>
                        </m:e>
                        <m:sup>
                          <m:r>
                            <a:rPr lang="en-GB" sz="2800" b="0" i="1" smtClean="0">
                              <a:latin typeface="Cambria Math" panose="02040503050406030204" pitchFamily="18" charset="0"/>
                            </a:rPr>
                            <m:t>𝑅</m:t>
                          </m:r>
                        </m:sup>
                      </m:sSup>
                      <m:r>
                        <a:rPr lang="en-GB" sz="2800" b="0" i="1" smtClean="0">
                          <a:latin typeface="Cambria Math" panose="02040503050406030204" pitchFamily="18" charset="0"/>
                        </a:rPr>
                        <m:t>h</m:t>
                      </m:r>
                    </m:oMath>
                  </m:oMathPara>
                </a14:m>
                <a:endParaRPr lang="en-GB" sz="2800" dirty="0">
                  <a:solidFill>
                    <a:schemeClr val="accent1"/>
                  </a:solidFill>
                </a:endParaRPr>
              </a:p>
            </p:txBody>
          </p:sp>
        </mc:Choice>
        <mc:Fallback>
          <p:sp>
            <p:nvSpPr>
              <p:cNvPr id="25" name="Rectangle 24">
                <a:extLst>
                  <a:ext uri="{FF2B5EF4-FFF2-40B4-BE49-F238E27FC236}">
                    <a16:creationId xmlns:a16="http://schemas.microsoft.com/office/drawing/2014/main" id="{5DA8C284-4743-5104-F797-2E7B2B37C40B}"/>
                  </a:ext>
                </a:extLst>
              </p:cNvPr>
              <p:cNvSpPr>
                <a:spLocks noRot="1" noChangeAspect="1" noMove="1" noResize="1" noEditPoints="1" noAdjustHandles="1" noChangeArrowheads="1" noChangeShapeType="1" noTextEdit="1"/>
              </p:cNvSpPr>
              <p:nvPr/>
            </p:nvSpPr>
            <p:spPr>
              <a:xfrm>
                <a:off x="6040490" y="1321374"/>
                <a:ext cx="1703351" cy="523220"/>
              </a:xfrm>
              <a:prstGeom prst="rect">
                <a:avLst/>
              </a:prstGeom>
              <a:blipFill>
                <a:blip r:embed="rId14"/>
                <a:stretch>
                  <a:fillRect b="-9524"/>
                </a:stretch>
              </a:blipFill>
            </p:spPr>
            <p:txBody>
              <a:bodyPr/>
              <a:lstStyle/>
              <a:p>
                <a:r>
                  <a:rPr lang="en-GB">
                    <a:noFill/>
                  </a:rPr>
                  <a:t> </a:t>
                </a:r>
              </a:p>
            </p:txBody>
          </p:sp>
        </mc:Fallback>
      </mc:AlternateContent>
      <p:sp>
        <p:nvSpPr>
          <p:cNvPr id="26" name="TextBox 25">
            <a:extLst>
              <a:ext uri="{FF2B5EF4-FFF2-40B4-BE49-F238E27FC236}">
                <a16:creationId xmlns:a16="http://schemas.microsoft.com/office/drawing/2014/main" id="{DA69EA72-1951-11E0-F9AE-09B3DAE53995}"/>
              </a:ext>
            </a:extLst>
          </p:cNvPr>
          <p:cNvSpPr txBox="1"/>
          <p:nvPr/>
        </p:nvSpPr>
        <p:spPr>
          <a:xfrm>
            <a:off x="6521468" y="5921506"/>
            <a:ext cx="3693191" cy="523220"/>
          </a:xfrm>
          <a:prstGeom prst="rect">
            <a:avLst/>
          </a:prstGeom>
          <a:noFill/>
        </p:spPr>
        <p:txBody>
          <a:bodyPr wrap="none" rtlCol="0">
            <a:spAutoFit/>
          </a:bodyPr>
          <a:lstStyle/>
          <a:p>
            <a:r>
              <a:rPr lang="en-GB" sz="2800" dirty="0"/>
              <a:t>deep </a:t>
            </a:r>
            <a:r>
              <a:rPr lang="en-GB" sz="2800" dirty="0">
                <a:solidFill>
                  <a:schemeClr val="accent1"/>
                </a:solidFill>
              </a:rPr>
              <a:t>non</a:t>
            </a:r>
            <a:r>
              <a:rPr lang="en-GB" sz="2800" dirty="0"/>
              <a:t>linear network</a:t>
            </a:r>
          </a:p>
        </p:txBody>
      </p:sp>
      <p:cxnSp>
        <p:nvCxnSpPr>
          <p:cNvPr id="6" name="Straight Connector 5">
            <a:extLst>
              <a:ext uri="{FF2B5EF4-FFF2-40B4-BE49-F238E27FC236}">
                <a16:creationId xmlns:a16="http://schemas.microsoft.com/office/drawing/2014/main" id="{D8AD31B0-7189-1F36-7E4B-5A4C4872F4F1}"/>
              </a:ext>
            </a:extLst>
          </p:cNvPr>
          <p:cNvCxnSpPr>
            <a:cxnSpLocks/>
          </p:cNvCxnSpPr>
          <p:nvPr/>
        </p:nvCxnSpPr>
        <p:spPr>
          <a:xfrm flipV="1">
            <a:off x="10984375" y="3453086"/>
            <a:ext cx="500373" cy="506"/>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7DBDA2-B59C-2CDA-A6EB-17D6D7C553FC}"/>
              </a:ext>
            </a:extLst>
          </p:cNvPr>
          <p:cNvCxnSpPr>
            <a:cxnSpLocks/>
          </p:cNvCxnSpPr>
          <p:nvPr/>
        </p:nvCxnSpPr>
        <p:spPr>
          <a:xfrm flipV="1">
            <a:off x="11470048" y="2952509"/>
            <a:ext cx="322163" cy="501083"/>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BE9AB63-111D-5AE6-E092-4626281DCA0C}"/>
              </a:ext>
            </a:extLst>
          </p:cNvPr>
          <p:cNvSpPr txBox="1"/>
          <p:nvPr/>
        </p:nvSpPr>
        <p:spPr>
          <a:xfrm>
            <a:off x="10949919" y="2433006"/>
            <a:ext cx="925703" cy="523220"/>
          </a:xfrm>
          <a:prstGeom prst="rect">
            <a:avLst/>
          </a:prstGeom>
          <a:noFill/>
        </p:spPr>
        <p:txBody>
          <a:bodyPr wrap="none" rtlCol="0">
            <a:spAutoFit/>
          </a:bodyPr>
          <a:lstStyle/>
          <a:p>
            <a:r>
              <a:rPr lang="en-GB" sz="2800" dirty="0" err="1">
                <a:solidFill>
                  <a:schemeClr val="accent1"/>
                </a:solidFill>
              </a:rPr>
              <a:t>ReLU</a:t>
            </a:r>
            <a:endParaRPr lang="en-GB" sz="2800" dirty="0">
              <a:solidFill>
                <a:schemeClr val="accent1"/>
              </a:solidFill>
            </a:endParaRP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5023B6FA-BC42-FD84-A16E-D64C0DB67004}"/>
                  </a:ext>
                </a:extLst>
              </p:cNvPr>
              <p:cNvSpPr txBox="1"/>
              <p:nvPr/>
            </p:nvSpPr>
            <p:spPr>
              <a:xfrm>
                <a:off x="10320954" y="3724541"/>
                <a:ext cx="1897955" cy="7101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accent1"/>
                          </a:solidFill>
                          <a:latin typeface="Cambria Math" panose="02040503050406030204" pitchFamily="18" charset="0"/>
                        </a:rPr>
                        <m:t>𝑔</m:t>
                      </m:r>
                      <m:d>
                        <m:dPr>
                          <m:ctrlPr>
                            <a:rPr lang="en-GB" i="1" smtClean="0">
                              <a:solidFill>
                                <a:schemeClr val="accent1"/>
                              </a:solidFill>
                              <a:latin typeface="Cambria Math" panose="02040503050406030204" pitchFamily="18" charset="0"/>
                            </a:rPr>
                          </m:ctrlPr>
                        </m:dPr>
                        <m:e>
                          <m:r>
                            <a:rPr lang="en-GB" i="1" smtClean="0">
                              <a:solidFill>
                                <a:schemeClr val="accent1"/>
                              </a:solidFill>
                              <a:latin typeface="Cambria Math" panose="02040503050406030204" pitchFamily="18" charset="0"/>
                            </a:rPr>
                            <m:t>𝑥</m:t>
                          </m:r>
                        </m:e>
                      </m:d>
                      <m:r>
                        <a:rPr lang="en-GB" i="1" smtClean="0">
                          <a:solidFill>
                            <a:schemeClr val="accent1"/>
                          </a:solidFill>
                          <a:latin typeface="Cambria Math" panose="02040503050406030204" pitchFamily="18" charset="0"/>
                        </a:rPr>
                        <m:t>=</m:t>
                      </m:r>
                      <m:d>
                        <m:dPr>
                          <m:begChr m:val="{"/>
                          <m:endChr m:val=""/>
                          <m:ctrlPr>
                            <a:rPr lang="en-GB" i="1" smtClean="0">
                              <a:solidFill>
                                <a:schemeClr val="accent1"/>
                              </a:solidFill>
                              <a:latin typeface="Cambria Math" panose="02040503050406030204" pitchFamily="18" charset="0"/>
                            </a:rPr>
                          </m:ctrlPr>
                        </m:dPr>
                        <m:e>
                          <m:eqArr>
                            <m:eqArrPr>
                              <m:ctrlPr>
                                <a:rPr lang="en-GB" i="1" smtClean="0">
                                  <a:solidFill>
                                    <a:schemeClr val="accent1"/>
                                  </a:solidFill>
                                  <a:latin typeface="Cambria Math" panose="02040503050406030204" pitchFamily="18" charset="0"/>
                                </a:rPr>
                              </m:ctrlPr>
                            </m:eqArrPr>
                            <m:e>
                              <m:r>
                                <a:rPr lang="en-GB" b="0" i="1" smtClean="0">
                                  <a:solidFill>
                                    <a:schemeClr val="accent1"/>
                                  </a:solidFill>
                                  <a:latin typeface="Cambria Math" panose="02040503050406030204" pitchFamily="18" charset="0"/>
                                </a:rPr>
                                <m:t>0</m:t>
                              </m:r>
                              <m:r>
                                <a:rPr lang="en-GB" i="1" smtClean="0">
                                  <a:solidFill>
                                    <a:schemeClr val="accent1"/>
                                  </a:solidFill>
                                  <a:latin typeface="Cambria Math" panose="02040503050406030204" pitchFamily="18" charset="0"/>
                                </a:rPr>
                                <m:t>,</m:t>
                              </m:r>
                              <m:r>
                                <a:rPr lang="en-GB" i="1" smtClean="0">
                                  <a:solidFill>
                                    <a:schemeClr val="accent1"/>
                                  </a:solidFill>
                                  <a:latin typeface="Cambria Math" panose="02040503050406030204" pitchFamily="18" charset="0"/>
                                </a:rPr>
                                <m:t>𝑥</m:t>
                              </m:r>
                              <m:r>
                                <a:rPr lang="en-GB" i="1" smtClean="0">
                                  <a:solidFill>
                                    <a:schemeClr val="accent1"/>
                                  </a:solidFill>
                                  <a:latin typeface="Cambria Math" panose="02040503050406030204" pitchFamily="18" charset="0"/>
                                </a:rPr>
                                <m:t>&lt;0</m:t>
                              </m:r>
                            </m:e>
                            <m:e>
                              <m:r>
                                <a:rPr lang="en-GB" i="1" smtClean="0">
                                  <a:solidFill>
                                    <a:schemeClr val="accent1"/>
                                  </a:solidFill>
                                  <a:latin typeface="Cambria Math" panose="02040503050406030204" pitchFamily="18" charset="0"/>
                                </a:rPr>
                                <m:t>&amp;</m:t>
                              </m:r>
                              <m:r>
                                <a:rPr lang="en-GB" i="1" smtClean="0">
                                  <a:solidFill>
                                    <a:schemeClr val="accent1"/>
                                  </a:solidFill>
                                  <a:latin typeface="Cambria Math" panose="02040503050406030204" pitchFamily="18" charset="0"/>
                                </a:rPr>
                                <m:t>𝑥</m:t>
                              </m:r>
                              <m:r>
                                <a:rPr lang="en-GB" i="1" smtClean="0">
                                  <a:solidFill>
                                    <a:schemeClr val="accent1"/>
                                  </a:solidFill>
                                  <a:latin typeface="Cambria Math" panose="02040503050406030204" pitchFamily="18" charset="0"/>
                                </a:rPr>
                                <m:t>, </m:t>
                              </m:r>
                              <m:r>
                                <a:rPr lang="en-GB" i="1" smtClean="0">
                                  <a:solidFill>
                                    <a:schemeClr val="accent1"/>
                                  </a:solidFill>
                                  <a:latin typeface="Cambria Math" panose="02040503050406030204" pitchFamily="18" charset="0"/>
                                </a:rPr>
                                <m:t>𝑥</m:t>
                              </m:r>
                              <m:r>
                                <a:rPr lang="en-GB" i="1" smtClean="0">
                                  <a:solidFill>
                                    <a:schemeClr val="accent1"/>
                                  </a:solidFill>
                                  <a:latin typeface="Cambria Math" panose="02040503050406030204" pitchFamily="18" charset="0"/>
                                </a:rPr>
                                <m:t>≥0</m:t>
                              </m:r>
                            </m:e>
                          </m:eqArr>
                        </m:e>
                      </m:d>
                    </m:oMath>
                  </m:oMathPara>
                </a14:m>
                <a:endParaRPr lang="en-GB" dirty="0">
                  <a:solidFill>
                    <a:schemeClr val="accent1"/>
                  </a:solidFill>
                </a:endParaRPr>
              </a:p>
            </p:txBody>
          </p:sp>
        </mc:Choice>
        <mc:Fallback>
          <p:sp>
            <p:nvSpPr>
              <p:cNvPr id="29" name="TextBox 28">
                <a:extLst>
                  <a:ext uri="{FF2B5EF4-FFF2-40B4-BE49-F238E27FC236}">
                    <a16:creationId xmlns:a16="http://schemas.microsoft.com/office/drawing/2014/main" id="{5023B6FA-BC42-FD84-A16E-D64C0DB67004}"/>
                  </a:ext>
                </a:extLst>
              </p:cNvPr>
              <p:cNvSpPr txBox="1">
                <a:spLocks noRot="1" noChangeAspect="1" noMove="1" noResize="1" noEditPoints="1" noAdjustHandles="1" noChangeArrowheads="1" noChangeShapeType="1" noTextEdit="1"/>
              </p:cNvSpPr>
              <p:nvPr/>
            </p:nvSpPr>
            <p:spPr>
              <a:xfrm>
                <a:off x="10320954" y="3724541"/>
                <a:ext cx="1897955" cy="710194"/>
              </a:xfrm>
              <a:prstGeom prst="rect">
                <a:avLst/>
              </a:prstGeom>
              <a:blipFill>
                <a:blip r:embed="rId15"/>
                <a:stretch>
                  <a:fillRect l="-14667" t="-194643" r="-8667" b="-282143"/>
                </a:stretch>
              </a:blipFill>
            </p:spPr>
            <p:txBody>
              <a:bodyPr/>
              <a:lstStyle/>
              <a:p>
                <a:r>
                  <a:rPr lang="en-GB">
                    <a:noFill/>
                  </a:rPr>
                  <a:t> </a:t>
                </a:r>
              </a:p>
            </p:txBody>
          </p:sp>
        </mc:Fallback>
      </mc:AlternateContent>
      <p:sp>
        <p:nvSpPr>
          <p:cNvPr id="32" name="Rectangle 3">
            <a:extLst>
              <a:ext uri="{FF2B5EF4-FFF2-40B4-BE49-F238E27FC236}">
                <a16:creationId xmlns:a16="http://schemas.microsoft.com/office/drawing/2014/main" id="{942FC339-C4C5-2A9F-DB3F-9FE372BF9CCC}"/>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Nonlinearities</a:t>
            </a:r>
          </a:p>
        </p:txBody>
      </p:sp>
    </p:spTree>
    <p:extLst>
      <p:ext uri="{BB962C8B-B14F-4D97-AF65-F5344CB8AC3E}">
        <p14:creationId xmlns:p14="http://schemas.microsoft.com/office/powerpoint/2010/main" val="461583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pic>
        <p:nvPicPr>
          <p:cNvPr id="38" name="Picture 37" descr="Screen Shot 2016-11-29 at 12.18.44.png">
            <a:extLst>
              <a:ext uri="{FF2B5EF4-FFF2-40B4-BE49-F238E27FC236}">
                <a16:creationId xmlns:a16="http://schemas.microsoft.com/office/drawing/2014/main" id="{43F983E9-DE6A-1961-A701-D63FF78121E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4976993" y="1968296"/>
            <a:ext cx="3916195" cy="2725724"/>
          </a:xfrm>
          <a:prstGeom prst="rect">
            <a:avLst/>
          </a:prstGeom>
        </p:spPr>
      </p:pic>
      <p:cxnSp>
        <p:nvCxnSpPr>
          <p:cNvPr id="39" name="Straight Connector 38">
            <a:extLst>
              <a:ext uri="{FF2B5EF4-FFF2-40B4-BE49-F238E27FC236}">
                <a16:creationId xmlns:a16="http://schemas.microsoft.com/office/drawing/2014/main" id="{B2F7C733-C4AA-378E-CCDA-778B5E7DF7EA}"/>
              </a:ext>
            </a:extLst>
          </p:cNvPr>
          <p:cNvCxnSpPr>
            <a:cxnSpLocks/>
          </p:cNvCxnSpPr>
          <p:nvPr/>
        </p:nvCxnSpPr>
        <p:spPr>
          <a:xfrm flipV="1">
            <a:off x="8600397" y="3212607"/>
            <a:ext cx="500373" cy="506"/>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93B2BDE-146D-120A-D728-876A8DB28993}"/>
              </a:ext>
            </a:extLst>
          </p:cNvPr>
          <p:cNvCxnSpPr>
            <a:cxnSpLocks/>
          </p:cNvCxnSpPr>
          <p:nvPr/>
        </p:nvCxnSpPr>
        <p:spPr>
          <a:xfrm flipV="1">
            <a:off x="9086070" y="2712030"/>
            <a:ext cx="322163" cy="501083"/>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D560854D-F8D4-1A97-193B-943EE7DC32D1}"/>
              </a:ext>
            </a:extLst>
          </p:cNvPr>
          <p:cNvSpPr/>
          <p:nvPr/>
        </p:nvSpPr>
        <p:spPr>
          <a:xfrm>
            <a:off x="5632907" y="3007265"/>
            <a:ext cx="266700" cy="2709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Oval 44">
            <a:extLst>
              <a:ext uri="{FF2B5EF4-FFF2-40B4-BE49-F238E27FC236}">
                <a16:creationId xmlns:a16="http://schemas.microsoft.com/office/drawing/2014/main" id="{F2847FC9-AAD2-F293-B35B-F6C16D2F4931}"/>
              </a:ext>
            </a:extLst>
          </p:cNvPr>
          <p:cNvSpPr/>
          <p:nvPr/>
        </p:nvSpPr>
        <p:spPr>
          <a:xfrm>
            <a:off x="6301393" y="3012582"/>
            <a:ext cx="266700" cy="27098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Oval 45">
            <a:extLst>
              <a:ext uri="{FF2B5EF4-FFF2-40B4-BE49-F238E27FC236}">
                <a16:creationId xmlns:a16="http://schemas.microsoft.com/office/drawing/2014/main" id="{0C43B7D1-A414-02B8-596F-043BF1ED763E}"/>
              </a:ext>
            </a:extLst>
          </p:cNvPr>
          <p:cNvSpPr/>
          <p:nvPr/>
        </p:nvSpPr>
        <p:spPr>
          <a:xfrm>
            <a:off x="6626314" y="3007265"/>
            <a:ext cx="266700" cy="2709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Oval 56">
            <a:extLst>
              <a:ext uri="{FF2B5EF4-FFF2-40B4-BE49-F238E27FC236}">
                <a16:creationId xmlns:a16="http://schemas.microsoft.com/office/drawing/2014/main" id="{30AC8982-2C7A-2742-DD0C-8FDE4F2EB292}"/>
              </a:ext>
            </a:extLst>
          </p:cNvPr>
          <p:cNvSpPr/>
          <p:nvPr/>
        </p:nvSpPr>
        <p:spPr>
          <a:xfrm>
            <a:off x="7626788" y="3007265"/>
            <a:ext cx="266700" cy="2709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Oval 57">
            <a:extLst>
              <a:ext uri="{FF2B5EF4-FFF2-40B4-BE49-F238E27FC236}">
                <a16:creationId xmlns:a16="http://schemas.microsoft.com/office/drawing/2014/main" id="{EA14A079-18EC-2719-2F99-C73572F5B632}"/>
              </a:ext>
            </a:extLst>
          </p:cNvPr>
          <p:cNvSpPr/>
          <p:nvPr/>
        </p:nvSpPr>
        <p:spPr>
          <a:xfrm>
            <a:off x="7288180" y="3007265"/>
            <a:ext cx="266700" cy="27098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Oval 58">
            <a:extLst>
              <a:ext uri="{FF2B5EF4-FFF2-40B4-BE49-F238E27FC236}">
                <a16:creationId xmlns:a16="http://schemas.microsoft.com/office/drawing/2014/main" id="{C97D7922-207A-55A3-6BF3-000FB2B22C88}"/>
              </a:ext>
            </a:extLst>
          </p:cNvPr>
          <p:cNvSpPr/>
          <p:nvPr/>
        </p:nvSpPr>
        <p:spPr>
          <a:xfrm>
            <a:off x="6961648" y="3007265"/>
            <a:ext cx="266700" cy="27098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Oval 59">
            <a:extLst>
              <a:ext uri="{FF2B5EF4-FFF2-40B4-BE49-F238E27FC236}">
                <a16:creationId xmlns:a16="http://schemas.microsoft.com/office/drawing/2014/main" id="{34200861-3B7B-1E24-0410-0E93867CBC99}"/>
              </a:ext>
            </a:extLst>
          </p:cNvPr>
          <p:cNvSpPr/>
          <p:nvPr/>
        </p:nvSpPr>
        <p:spPr>
          <a:xfrm>
            <a:off x="7955495" y="3007265"/>
            <a:ext cx="266700" cy="27098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Oval 60">
            <a:extLst>
              <a:ext uri="{FF2B5EF4-FFF2-40B4-BE49-F238E27FC236}">
                <a16:creationId xmlns:a16="http://schemas.microsoft.com/office/drawing/2014/main" id="{8BC2CDFF-D3E4-9952-3917-1A1DBCE82D4D}"/>
              </a:ext>
            </a:extLst>
          </p:cNvPr>
          <p:cNvSpPr/>
          <p:nvPr/>
        </p:nvSpPr>
        <p:spPr>
          <a:xfrm>
            <a:off x="5954451" y="3007265"/>
            <a:ext cx="266700" cy="27098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0F3E5F89-8332-67C3-3EE9-79CC33F4D014}"/>
                  </a:ext>
                </a:extLst>
              </p:cNvPr>
              <p:cNvSpPr/>
              <p:nvPr/>
            </p:nvSpPr>
            <p:spPr>
              <a:xfrm>
                <a:off x="8396713" y="4586416"/>
                <a:ext cx="468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a:latin typeface="Cambria Math" panose="02040503050406030204" pitchFamily="18" charset="0"/>
                        </a:rPr>
                        <m:t>𝑥</m:t>
                      </m:r>
                    </m:oMath>
                  </m:oMathPara>
                </a14:m>
                <a:endParaRPr lang="en-GB" sz="2800" dirty="0"/>
              </a:p>
            </p:txBody>
          </p:sp>
        </mc:Choice>
        <mc:Fallback xmlns="">
          <p:sp>
            <p:nvSpPr>
              <p:cNvPr id="62" name="Rectangle 61">
                <a:extLst>
                  <a:ext uri="{FF2B5EF4-FFF2-40B4-BE49-F238E27FC236}">
                    <a16:creationId xmlns:a16="http://schemas.microsoft.com/office/drawing/2014/main" id="{0F3E5F89-8332-67C3-3EE9-79CC33F4D014}"/>
                  </a:ext>
                </a:extLst>
              </p:cNvPr>
              <p:cNvSpPr>
                <a:spLocks noRot="1" noChangeAspect="1" noMove="1" noResize="1" noEditPoints="1" noAdjustHandles="1" noChangeArrowheads="1" noChangeShapeType="1" noTextEdit="1"/>
              </p:cNvSpPr>
              <p:nvPr/>
            </p:nvSpPr>
            <p:spPr>
              <a:xfrm>
                <a:off x="8396713" y="4586416"/>
                <a:ext cx="468077" cy="52322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9095960F-ADA8-9915-0875-A154B681DE4F}"/>
                  </a:ext>
                </a:extLst>
              </p:cNvPr>
              <p:cNvSpPr/>
              <p:nvPr/>
            </p:nvSpPr>
            <p:spPr>
              <a:xfrm>
                <a:off x="8350525" y="3713389"/>
                <a:ext cx="621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𝑊</m:t>
                      </m:r>
                    </m:oMath>
                  </m:oMathPara>
                </a14:m>
                <a:endParaRPr lang="en-GB" sz="2800" dirty="0"/>
              </a:p>
            </p:txBody>
          </p:sp>
        </mc:Choice>
        <mc:Fallback xmlns="">
          <p:sp>
            <p:nvSpPr>
              <p:cNvPr id="63" name="Rectangle 62">
                <a:extLst>
                  <a:ext uri="{FF2B5EF4-FFF2-40B4-BE49-F238E27FC236}">
                    <a16:creationId xmlns:a16="http://schemas.microsoft.com/office/drawing/2014/main" id="{9095960F-ADA8-9915-0875-A154B681DE4F}"/>
                  </a:ext>
                </a:extLst>
              </p:cNvPr>
              <p:cNvSpPr>
                <a:spLocks noRot="1" noChangeAspect="1" noMove="1" noResize="1" noEditPoints="1" noAdjustHandles="1" noChangeArrowheads="1" noChangeShapeType="1" noTextEdit="1"/>
              </p:cNvSpPr>
              <p:nvPr/>
            </p:nvSpPr>
            <p:spPr>
              <a:xfrm>
                <a:off x="8350525" y="3713389"/>
                <a:ext cx="621902" cy="523220"/>
              </a:xfrm>
              <a:prstGeom prst="rect">
                <a:avLst/>
              </a:prstGeom>
              <a:blipFill>
                <a:blip r:embed="rId6"/>
                <a:stretch>
                  <a:fillRect/>
                </a:stretch>
              </a:blipFill>
            </p:spPr>
            <p:txBody>
              <a:bodyPr/>
              <a:lstStyle/>
              <a:p>
                <a:r>
                  <a:rPr lang="en-GB">
                    <a:noFill/>
                  </a:rPr>
                  <a:t> </a:t>
                </a:r>
              </a:p>
            </p:txBody>
          </p:sp>
        </mc:Fallback>
      </mc:AlternateContent>
      <p:sp>
        <p:nvSpPr>
          <p:cNvPr id="64" name="TextBox 63">
            <a:extLst>
              <a:ext uri="{FF2B5EF4-FFF2-40B4-BE49-F238E27FC236}">
                <a16:creationId xmlns:a16="http://schemas.microsoft.com/office/drawing/2014/main" id="{3EE9FA5C-62F5-08CF-1C9D-6AAFF7A022C6}"/>
              </a:ext>
            </a:extLst>
          </p:cNvPr>
          <p:cNvSpPr txBox="1"/>
          <p:nvPr/>
        </p:nvSpPr>
        <p:spPr>
          <a:xfrm>
            <a:off x="9556882" y="2497162"/>
            <a:ext cx="1588885" cy="830997"/>
          </a:xfrm>
          <a:prstGeom prst="rect">
            <a:avLst/>
          </a:prstGeom>
          <a:noFill/>
        </p:spPr>
        <p:txBody>
          <a:bodyPr wrap="square" rtlCol="0">
            <a:spAutoFit/>
          </a:bodyPr>
          <a:lstStyle/>
          <a:p>
            <a:r>
              <a:rPr lang="en-GB" sz="2400" dirty="0" err="1">
                <a:solidFill>
                  <a:schemeClr val="accent1"/>
                </a:solidFill>
              </a:rPr>
              <a:t>ReLU</a:t>
            </a:r>
            <a:r>
              <a:rPr lang="en-GB" sz="2400" dirty="0">
                <a:solidFill>
                  <a:schemeClr val="accent1"/>
                </a:solidFill>
              </a:rPr>
              <a:t> acts as a gate</a:t>
            </a:r>
          </a:p>
        </p:txBody>
      </p:sp>
      <p:sp>
        <p:nvSpPr>
          <p:cNvPr id="65" name="Oval 64">
            <a:extLst>
              <a:ext uri="{FF2B5EF4-FFF2-40B4-BE49-F238E27FC236}">
                <a16:creationId xmlns:a16="http://schemas.microsoft.com/office/drawing/2014/main" id="{A066331E-A70E-8721-D2E2-419324FB380F}"/>
              </a:ext>
            </a:extLst>
          </p:cNvPr>
          <p:cNvSpPr/>
          <p:nvPr/>
        </p:nvSpPr>
        <p:spPr>
          <a:xfrm>
            <a:off x="1098266" y="1575411"/>
            <a:ext cx="720000" cy="720000"/>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B</a:t>
            </a:r>
          </a:p>
        </p:txBody>
      </p:sp>
      <p:sp>
        <p:nvSpPr>
          <p:cNvPr id="66" name="Oval 65">
            <a:extLst>
              <a:ext uri="{FF2B5EF4-FFF2-40B4-BE49-F238E27FC236}">
                <a16:creationId xmlns:a16="http://schemas.microsoft.com/office/drawing/2014/main" id="{E3E9FF98-D9D1-F6BC-AB49-1A722FA00CAA}"/>
              </a:ext>
            </a:extLst>
          </p:cNvPr>
          <p:cNvSpPr/>
          <p:nvPr/>
        </p:nvSpPr>
        <p:spPr>
          <a:xfrm>
            <a:off x="3708933" y="4300743"/>
            <a:ext cx="720000" cy="720000"/>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B</a:t>
            </a:r>
          </a:p>
        </p:txBody>
      </p:sp>
      <p:sp>
        <p:nvSpPr>
          <p:cNvPr id="67" name="Oval 66">
            <a:extLst>
              <a:ext uri="{FF2B5EF4-FFF2-40B4-BE49-F238E27FC236}">
                <a16:creationId xmlns:a16="http://schemas.microsoft.com/office/drawing/2014/main" id="{DE4CDFAC-B1E8-1167-A9D2-D0C5BAA9FDBB}"/>
              </a:ext>
            </a:extLst>
          </p:cNvPr>
          <p:cNvSpPr/>
          <p:nvPr/>
        </p:nvSpPr>
        <p:spPr>
          <a:xfrm>
            <a:off x="3710629" y="1575411"/>
            <a:ext cx="720000" cy="720000"/>
          </a:xfrm>
          <a:prstGeom prst="ellipse">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a:t>
            </a:r>
          </a:p>
        </p:txBody>
      </p:sp>
      <p:sp>
        <p:nvSpPr>
          <p:cNvPr id="68" name="Oval 67">
            <a:extLst>
              <a:ext uri="{FF2B5EF4-FFF2-40B4-BE49-F238E27FC236}">
                <a16:creationId xmlns:a16="http://schemas.microsoft.com/office/drawing/2014/main" id="{739D08A8-28BC-AF30-B205-255FB390E496}"/>
              </a:ext>
            </a:extLst>
          </p:cNvPr>
          <p:cNvSpPr/>
          <p:nvPr/>
        </p:nvSpPr>
        <p:spPr>
          <a:xfrm>
            <a:off x="1098266" y="4300743"/>
            <a:ext cx="720000" cy="720000"/>
          </a:xfrm>
          <a:prstGeom prst="ellipse">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EFC84F07-0E82-23B6-9FD6-0BB9DA300F5B}"/>
                  </a:ext>
                </a:extLst>
              </p:cNvPr>
              <p:cNvSpPr txBox="1"/>
              <p:nvPr/>
            </p:nvSpPr>
            <p:spPr>
              <a:xfrm>
                <a:off x="1531831" y="2681829"/>
                <a:ext cx="5495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1</m:t>
                          </m:r>
                        </m:sub>
                      </m:sSub>
                    </m:oMath>
                  </m:oMathPara>
                </a14:m>
                <a:endParaRPr lang="en-US" sz="2400" dirty="0"/>
              </a:p>
            </p:txBody>
          </p:sp>
        </mc:Choice>
        <mc:Fallback xmlns="">
          <p:sp>
            <p:nvSpPr>
              <p:cNvPr id="69" name="TextBox 68">
                <a:extLst>
                  <a:ext uri="{FF2B5EF4-FFF2-40B4-BE49-F238E27FC236}">
                    <a16:creationId xmlns:a16="http://schemas.microsoft.com/office/drawing/2014/main" id="{EFC84F07-0E82-23B6-9FD6-0BB9DA300F5B}"/>
                  </a:ext>
                </a:extLst>
              </p:cNvPr>
              <p:cNvSpPr txBox="1">
                <a:spLocks noRot="1" noChangeAspect="1" noMove="1" noResize="1" noEditPoints="1" noAdjustHandles="1" noChangeArrowheads="1" noChangeShapeType="1" noTextEdit="1"/>
              </p:cNvSpPr>
              <p:nvPr/>
            </p:nvSpPr>
            <p:spPr>
              <a:xfrm>
                <a:off x="1531831" y="2681829"/>
                <a:ext cx="549574" cy="461665"/>
              </a:xfrm>
              <a:prstGeom prst="rect">
                <a:avLst/>
              </a:prstGeom>
              <a:blipFill>
                <a:blip r:embed="rId7"/>
                <a:stretch>
                  <a:fillRect b="-27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C88A459A-8C2A-B545-C504-7934098E82AC}"/>
                  </a:ext>
                </a:extLst>
              </p:cNvPr>
              <p:cNvSpPr txBox="1"/>
              <p:nvPr/>
            </p:nvSpPr>
            <p:spPr>
              <a:xfrm>
                <a:off x="2590064" y="2257787"/>
                <a:ext cx="5566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m:oMathPara>
                </a14:m>
                <a:endParaRPr lang="en-US" sz="2400" dirty="0"/>
              </a:p>
            </p:txBody>
          </p:sp>
        </mc:Choice>
        <mc:Fallback xmlns="">
          <p:sp>
            <p:nvSpPr>
              <p:cNvPr id="70" name="TextBox 69">
                <a:extLst>
                  <a:ext uri="{FF2B5EF4-FFF2-40B4-BE49-F238E27FC236}">
                    <a16:creationId xmlns:a16="http://schemas.microsoft.com/office/drawing/2014/main" id="{C88A459A-8C2A-B545-C504-7934098E82AC}"/>
                  </a:ext>
                </a:extLst>
              </p:cNvPr>
              <p:cNvSpPr txBox="1">
                <a:spLocks noRot="1" noChangeAspect="1" noMove="1" noResize="1" noEditPoints="1" noAdjustHandles="1" noChangeArrowheads="1" noChangeShapeType="1" noTextEdit="1"/>
              </p:cNvSpPr>
              <p:nvPr/>
            </p:nvSpPr>
            <p:spPr>
              <a:xfrm>
                <a:off x="2590064" y="2257787"/>
                <a:ext cx="556691" cy="461665"/>
              </a:xfrm>
              <a:prstGeom prst="rect">
                <a:avLst/>
              </a:prstGeom>
              <a:blipFill>
                <a:blip r:embed="rId8"/>
                <a:stretch>
                  <a:fillRect b="-2632"/>
                </a:stretch>
              </a:blipFill>
            </p:spPr>
            <p:txBody>
              <a:bodyPr/>
              <a:lstStyle/>
              <a:p>
                <a:r>
                  <a:rPr lang="en-GB">
                    <a:noFill/>
                  </a:rPr>
                  <a:t> </a:t>
                </a:r>
              </a:p>
            </p:txBody>
          </p:sp>
        </mc:Fallback>
      </mc:AlternateContent>
      <p:sp>
        <p:nvSpPr>
          <p:cNvPr id="71" name="TextBox 70">
            <a:extLst>
              <a:ext uri="{FF2B5EF4-FFF2-40B4-BE49-F238E27FC236}">
                <a16:creationId xmlns:a16="http://schemas.microsoft.com/office/drawing/2014/main" id="{6DAB81E8-D063-0628-0B9D-AF54464ED646}"/>
              </a:ext>
            </a:extLst>
          </p:cNvPr>
          <p:cNvSpPr txBox="1"/>
          <p:nvPr/>
        </p:nvSpPr>
        <p:spPr>
          <a:xfrm>
            <a:off x="2160620" y="4542557"/>
            <a:ext cx="441146" cy="461665"/>
          </a:xfrm>
          <a:prstGeom prst="rect">
            <a:avLst/>
          </a:prstGeom>
          <a:noFill/>
        </p:spPr>
        <p:txBody>
          <a:bodyPr wrap="none" rtlCol="0">
            <a:spAutoFit/>
          </a:bodyPr>
          <a:lstStyle/>
          <a:p>
            <a:r>
              <a:rPr lang="en-US" sz="2400" dirty="0">
                <a:latin typeface="Times" pitchFamily="2" charset="0"/>
              </a:rPr>
              <a:t>-1</a:t>
            </a:r>
          </a:p>
        </p:txBody>
      </p:sp>
      <p:sp>
        <p:nvSpPr>
          <p:cNvPr id="72" name="TextBox 71">
            <a:extLst>
              <a:ext uri="{FF2B5EF4-FFF2-40B4-BE49-F238E27FC236}">
                <a16:creationId xmlns:a16="http://schemas.microsoft.com/office/drawing/2014/main" id="{E1131BE4-32CF-55B9-4EBC-76A85198EEBA}"/>
              </a:ext>
            </a:extLst>
          </p:cNvPr>
          <p:cNvSpPr txBox="1"/>
          <p:nvPr/>
        </p:nvSpPr>
        <p:spPr>
          <a:xfrm>
            <a:off x="3670631" y="3150868"/>
            <a:ext cx="511679" cy="461665"/>
          </a:xfrm>
          <a:prstGeom prst="rect">
            <a:avLst/>
          </a:prstGeom>
          <a:noFill/>
        </p:spPr>
        <p:txBody>
          <a:bodyPr wrap="none" rtlCol="0">
            <a:spAutoFit/>
          </a:bodyPr>
          <a:lstStyle/>
          <a:p>
            <a:r>
              <a:rPr lang="en-US" sz="2400" dirty="0">
                <a:latin typeface="Times" pitchFamily="2" charset="0"/>
              </a:rPr>
              <a:t>+1</a:t>
            </a:r>
          </a:p>
        </p:txBody>
      </p:sp>
      <p:sp>
        <p:nvSpPr>
          <p:cNvPr id="73" name="TextBox 72">
            <a:extLst>
              <a:ext uri="{FF2B5EF4-FFF2-40B4-BE49-F238E27FC236}">
                <a16:creationId xmlns:a16="http://schemas.microsoft.com/office/drawing/2014/main" id="{B1906E79-F417-25A7-F39C-2093FD96A82F}"/>
              </a:ext>
            </a:extLst>
          </p:cNvPr>
          <p:cNvSpPr txBox="1"/>
          <p:nvPr/>
        </p:nvSpPr>
        <p:spPr>
          <a:xfrm>
            <a:off x="1013366" y="3143494"/>
            <a:ext cx="441146" cy="461665"/>
          </a:xfrm>
          <a:prstGeom prst="rect">
            <a:avLst/>
          </a:prstGeom>
          <a:noFill/>
        </p:spPr>
        <p:txBody>
          <a:bodyPr wrap="none" rtlCol="0">
            <a:spAutoFit/>
          </a:bodyPr>
          <a:lstStyle/>
          <a:p>
            <a:r>
              <a:rPr lang="en-US" sz="2400" dirty="0">
                <a:latin typeface="Times" pitchFamily="2" charset="0"/>
              </a:rPr>
              <a:t>-1</a:t>
            </a:r>
          </a:p>
        </p:txBody>
      </p:sp>
      <p:sp>
        <p:nvSpPr>
          <p:cNvPr id="74" name="TextBox 73">
            <a:extLst>
              <a:ext uri="{FF2B5EF4-FFF2-40B4-BE49-F238E27FC236}">
                <a16:creationId xmlns:a16="http://schemas.microsoft.com/office/drawing/2014/main" id="{FDD8DCE4-5376-16FC-CEB4-11D81B993046}"/>
              </a:ext>
            </a:extLst>
          </p:cNvPr>
          <p:cNvSpPr txBox="1"/>
          <p:nvPr/>
        </p:nvSpPr>
        <p:spPr>
          <a:xfrm>
            <a:off x="2162847" y="1524581"/>
            <a:ext cx="511679" cy="461665"/>
          </a:xfrm>
          <a:prstGeom prst="rect">
            <a:avLst/>
          </a:prstGeom>
          <a:noFill/>
        </p:spPr>
        <p:txBody>
          <a:bodyPr wrap="none" rtlCol="0">
            <a:spAutoFit/>
          </a:bodyPr>
          <a:lstStyle/>
          <a:p>
            <a:r>
              <a:rPr lang="en-US" sz="2400" dirty="0">
                <a:latin typeface="Times" pitchFamily="2" charset="0"/>
              </a:rPr>
              <a:t>+1</a:t>
            </a:r>
          </a:p>
        </p:txBody>
      </p:sp>
      <p:cxnSp>
        <p:nvCxnSpPr>
          <p:cNvPr id="75" name="Straight Connector 74">
            <a:extLst>
              <a:ext uri="{FF2B5EF4-FFF2-40B4-BE49-F238E27FC236}">
                <a16:creationId xmlns:a16="http://schemas.microsoft.com/office/drawing/2014/main" id="{138090E8-5C4E-32BE-08A5-2FC094503A56}"/>
              </a:ext>
            </a:extLst>
          </p:cNvPr>
          <p:cNvCxnSpPr/>
          <p:nvPr/>
        </p:nvCxnSpPr>
        <p:spPr>
          <a:xfrm>
            <a:off x="2596917" y="1424609"/>
            <a:ext cx="0" cy="360459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A86B8AE6-714F-F51C-B2D6-7CD335B0A075}"/>
              </a:ext>
            </a:extLst>
          </p:cNvPr>
          <p:cNvCxnSpPr>
            <a:cxnSpLocks/>
          </p:cNvCxnSpPr>
          <p:nvPr/>
        </p:nvCxnSpPr>
        <p:spPr>
          <a:xfrm flipH="1">
            <a:off x="748264" y="3143494"/>
            <a:ext cx="3723809"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40A2935F-C6FC-E547-1DCD-788436B5EE00}"/>
              </a:ext>
            </a:extLst>
          </p:cNvPr>
          <p:cNvCxnSpPr>
            <a:cxnSpLocks/>
          </p:cNvCxnSpPr>
          <p:nvPr/>
        </p:nvCxnSpPr>
        <p:spPr>
          <a:xfrm flipH="1">
            <a:off x="697464" y="3181348"/>
            <a:ext cx="1848653" cy="0"/>
          </a:xfrm>
          <a:prstGeom prst="line">
            <a:avLst/>
          </a:prstGeom>
          <a:ln w="635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93A1ED4-2BC3-9E69-57DC-E68EAC91F56C}"/>
              </a:ext>
            </a:extLst>
          </p:cNvPr>
          <p:cNvCxnSpPr>
            <a:cxnSpLocks/>
          </p:cNvCxnSpPr>
          <p:nvPr/>
        </p:nvCxnSpPr>
        <p:spPr>
          <a:xfrm flipV="1">
            <a:off x="2559584" y="3201668"/>
            <a:ext cx="0" cy="1717475"/>
          </a:xfrm>
          <a:prstGeom prst="line">
            <a:avLst/>
          </a:prstGeom>
          <a:ln w="635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FB8603D-68C8-9CEA-FB2A-1E9E7AF60DB3}"/>
              </a:ext>
            </a:extLst>
          </p:cNvPr>
          <p:cNvGrpSpPr/>
          <p:nvPr/>
        </p:nvGrpSpPr>
        <p:grpSpPr>
          <a:xfrm rot="10800000">
            <a:off x="2619091" y="1392753"/>
            <a:ext cx="1848653" cy="1717475"/>
            <a:chOff x="433304" y="3323588"/>
            <a:chExt cx="1848653" cy="1717475"/>
          </a:xfrm>
        </p:grpSpPr>
        <p:cxnSp>
          <p:nvCxnSpPr>
            <p:cNvPr id="80" name="Straight Connector 79">
              <a:extLst>
                <a:ext uri="{FF2B5EF4-FFF2-40B4-BE49-F238E27FC236}">
                  <a16:creationId xmlns:a16="http://schemas.microsoft.com/office/drawing/2014/main" id="{DE5942F9-271C-ACB9-AA73-D4B07DD9D7B2}"/>
                </a:ext>
              </a:extLst>
            </p:cNvPr>
            <p:cNvCxnSpPr>
              <a:cxnSpLocks/>
            </p:cNvCxnSpPr>
            <p:nvPr/>
          </p:nvCxnSpPr>
          <p:spPr>
            <a:xfrm flipH="1">
              <a:off x="433304" y="3323588"/>
              <a:ext cx="1848653" cy="0"/>
            </a:xfrm>
            <a:prstGeom prst="line">
              <a:avLst/>
            </a:prstGeom>
            <a:ln w="635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A175406-ABCC-BB67-2698-1661E4E438FC}"/>
                </a:ext>
              </a:extLst>
            </p:cNvPr>
            <p:cNvCxnSpPr>
              <a:cxnSpLocks/>
            </p:cNvCxnSpPr>
            <p:nvPr/>
          </p:nvCxnSpPr>
          <p:spPr>
            <a:xfrm flipV="1">
              <a:off x="2275104" y="3323588"/>
              <a:ext cx="0" cy="1717475"/>
            </a:xfrm>
            <a:prstGeom prst="line">
              <a:avLst/>
            </a:prstGeom>
            <a:ln w="635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sp>
        <p:nvSpPr>
          <p:cNvPr id="84" name="Rectangle 3">
            <a:extLst>
              <a:ext uri="{FF2B5EF4-FFF2-40B4-BE49-F238E27FC236}">
                <a16:creationId xmlns:a16="http://schemas.microsoft.com/office/drawing/2014/main" id="{EE89C9D3-2DAC-5CAA-5AF3-3F3402CF920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Nonlinearities</a:t>
            </a:r>
          </a:p>
        </p:txBody>
      </p:sp>
      <p:sp>
        <p:nvSpPr>
          <p:cNvPr id="85" name="Rectangle 84">
            <a:extLst>
              <a:ext uri="{FF2B5EF4-FFF2-40B4-BE49-F238E27FC236}">
                <a16:creationId xmlns:a16="http://schemas.microsoft.com/office/drawing/2014/main" id="{15CFBCE7-D324-198E-04F7-42E22A8488A5}"/>
              </a:ext>
            </a:extLst>
          </p:cNvPr>
          <p:cNvSpPr/>
          <p:nvPr/>
        </p:nvSpPr>
        <p:spPr>
          <a:xfrm>
            <a:off x="495416" y="5721442"/>
            <a:ext cx="10446897" cy="954107"/>
          </a:xfrm>
          <a:prstGeom prst="rect">
            <a:avLst/>
          </a:prstGeom>
        </p:spPr>
        <p:txBody>
          <a:bodyPr wrap="square">
            <a:spAutoFit/>
          </a:bodyPr>
          <a:lstStyle/>
          <a:p>
            <a:r>
              <a:rPr lang="en-US" sz="2800" dirty="0"/>
              <a:t>The nonlinearity allows the network to solve the problem by gating information into two independent subspaces</a:t>
            </a: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E1700BA3-11D2-6EC8-7F88-3B457EF314AB}"/>
                  </a:ext>
                </a:extLst>
              </p:cNvPr>
              <p:cNvSpPr/>
              <p:nvPr/>
            </p:nvSpPr>
            <p:spPr>
              <a:xfrm>
                <a:off x="8075742" y="1276697"/>
                <a:ext cx="17033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𝑦</m:t>
                      </m:r>
                      <m:r>
                        <a:rPr lang="en-GB" sz="2800" b="0" i="1" smtClean="0">
                          <a:latin typeface="Cambria Math" panose="02040503050406030204" pitchFamily="18" charset="0"/>
                        </a:rPr>
                        <m:t>=</m:t>
                      </m:r>
                      <m:sSup>
                        <m:sSupPr>
                          <m:ctrlPr>
                            <a:rPr lang="en-GB" sz="2800" i="1">
                              <a:latin typeface="Cambria Math" panose="02040503050406030204" pitchFamily="18" charset="0"/>
                            </a:rPr>
                          </m:ctrlPr>
                        </m:sSupPr>
                        <m:e>
                          <m:r>
                            <a:rPr lang="en-GB" sz="2800" i="1">
                              <a:latin typeface="Cambria Math" panose="02040503050406030204" pitchFamily="18" charset="0"/>
                            </a:rPr>
                            <m:t>𝑊</m:t>
                          </m:r>
                        </m:e>
                        <m:sup>
                          <m:r>
                            <a:rPr lang="en-GB" sz="2800" i="1">
                              <a:latin typeface="Cambria Math" panose="02040503050406030204" pitchFamily="18" charset="0"/>
                            </a:rPr>
                            <m:t>𝑅</m:t>
                          </m:r>
                        </m:sup>
                      </m:sSup>
                      <m:r>
                        <a:rPr lang="en-GB" sz="2800" b="0" i="1" smtClean="0">
                          <a:latin typeface="Cambria Math" panose="02040503050406030204" pitchFamily="18" charset="0"/>
                        </a:rPr>
                        <m:t>h</m:t>
                      </m:r>
                    </m:oMath>
                  </m:oMathPara>
                </a14:m>
                <a:endParaRPr lang="en-GB" sz="2800" dirty="0"/>
              </a:p>
            </p:txBody>
          </p:sp>
        </mc:Choice>
        <mc:Fallback>
          <p:sp>
            <p:nvSpPr>
              <p:cNvPr id="2" name="Rectangle 1">
                <a:extLst>
                  <a:ext uri="{FF2B5EF4-FFF2-40B4-BE49-F238E27FC236}">
                    <a16:creationId xmlns:a16="http://schemas.microsoft.com/office/drawing/2014/main" id="{E1700BA3-11D2-6EC8-7F88-3B457EF314AB}"/>
                  </a:ext>
                </a:extLst>
              </p:cNvPr>
              <p:cNvSpPr>
                <a:spLocks noRot="1" noChangeAspect="1" noMove="1" noResize="1" noEditPoints="1" noAdjustHandles="1" noChangeArrowheads="1" noChangeShapeType="1" noTextEdit="1"/>
              </p:cNvSpPr>
              <p:nvPr/>
            </p:nvSpPr>
            <p:spPr>
              <a:xfrm>
                <a:off x="8075742" y="1276697"/>
                <a:ext cx="1703351" cy="523220"/>
              </a:xfrm>
              <a:prstGeom prst="rect">
                <a:avLst/>
              </a:prstGeom>
              <a:blipFill>
                <a:blip r:embed="rId9"/>
                <a:stretch>
                  <a:fillRect b="-9524"/>
                </a:stretch>
              </a:blipFill>
            </p:spPr>
            <p:txBody>
              <a:bodyPr/>
              <a:lstStyle/>
              <a:p>
                <a:r>
                  <a:rPr lang="en-GB">
                    <a:noFill/>
                  </a:rPr>
                  <a:t> </a:t>
                </a:r>
              </a:p>
            </p:txBody>
          </p:sp>
        </mc:Fallback>
      </mc:AlternateContent>
    </p:spTree>
    <p:extLst>
      <p:ext uri="{BB962C8B-B14F-4D97-AF65-F5344CB8AC3E}">
        <p14:creationId xmlns:p14="http://schemas.microsoft.com/office/powerpoint/2010/main" val="934875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C1575AF-FDD9-C942-B61F-F2951B6E7E1D}"/>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5" name="Picture 4">
            <a:extLst>
              <a:ext uri="{FF2B5EF4-FFF2-40B4-BE49-F238E27FC236}">
                <a16:creationId xmlns:a16="http://schemas.microsoft.com/office/drawing/2014/main" id="{D1B1A8AC-91D2-534D-84B0-77DA28CD8D8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6" name="Rectangle 3">
            <a:extLst>
              <a:ext uri="{FF2B5EF4-FFF2-40B4-BE49-F238E27FC236}">
                <a16:creationId xmlns:a16="http://schemas.microsoft.com/office/drawing/2014/main" id="{AEEA182A-7FB9-C643-B27A-45AF55ED3AC6}"/>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Neural network model</a:t>
            </a:r>
          </a:p>
        </p:txBody>
      </p:sp>
      <p:pic>
        <p:nvPicPr>
          <p:cNvPr id="3" name="Picture 2" descr="Chart&#10;&#10;Description automatically generated">
            <a:extLst>
              <a:ext uri="{FF2B5EF4-FFF2-40B4-BE49-F238E27FC236}">
                <a16:creationId xmlns:a16="http://schemas.microsoft.com/office/drawing/2014/main" id="{9810D954-0BE2-404E-82B8-D3F892916370}"/>
              </a:ext>
            </a:extLst>
          </p:cNvPr>
          <p:cNvPicPr>
            <a:picLocks noChangeAspect="1"/>
          </p:cNvPicPr>
          <p:nvPr/>
        </p:nvPicPr>
        <p:blipFill>
          <a:blip r:embed="rId3"/>
          <a:stretch>
            <a:fillRect/>
          </a:stretch>
        </p:blipFill>
        <p:spPr>
          <a:xfrm>
            <a:off x="4494583" y="1134743"/>
            <a:ext cx="6571458" cy="2644809"/>
          </a:xfrm>
          <a:prstGeom prst="rect">
            <a:avLst/>
          </a:prstGeom>
        </p:spPr>
      </p:pic>
      <p:pic>
        <p:nvPicPr>
          <p:cNvPr id="8" name="Picture 7" descr="Chart, scatter chart&#10;&#10;Description automatically generated">
            <a:extLst>
              <a:ext uri="{FF2B5EF4-FFF2-40B4-BE49-F238E27FC236}">
                <a16:creationId xmlns:a16="http://schemas.microsoft.com/office/drawing/2014/main" id="{AB144C63-B465-9D4E-8098-AB6FC40F66C4}"/>
              </a:ext>
            </a:extLst>
          </p:cNvPr>
          <p:cNvPicPr>
            <a:picLocks noChangeAspect="1"/>
          </p:cNvPicPr>
          <p:nvPr/>
        </p:nvPicPr>
        <p:blipFill>
          <a:blip r:embed="rId4"/>
          <a:stretch>
            <a:fillRect/>
          </a:stretch>
        </p:blipFill>
        <p:spPr>
          <a:xfrm>
            <a:off x="4438167" y="3664708"/>
            <a:ext cx="6525641" cy="2542247"/>
          </a:xfrm>
          <a:prstGeom prst="rect">
            <a:avLst/>
          </a:prstGeom>
        </p:spPr>
      </p:pic>
      <p:pic>
        <p:nvPicPr>
          <p:cNvPr id="40" name="Picture 39" descr="A close up of a person smiling for the camera&#10;&#10;Description automatically generated">
            <a:extLst>
              <a:ext uri="{FF2B5EF4-FFF2-40B4-BE49-F238E27FC236}">
                <a16:creationId xmlns:a16="http://schemas.microsoft.com/office/drawing/2014/main" id="{AEFAF09C-E005-024D-B6BE-25FBBC5AD27E}"/>
              </a:ext>
            </a:extLst>
          </p:cNvPr>
          <p:cNvPicPr>
            <a:picLocks noChangeAspect="1"/>
          </p:cNvPicPr>
          <p:nvPr/>
        </p:nvPicPr>
        <p:blipFill>
          <a:blip r:embed="rId5"/>
          <a:stretch>
            <a:fillRect/>
          </a:stretch>
        </p:blipFill>
        <p:spPr>
          <a:xfrm>
            <a:off x="10133385" y="37093"/>
            <a:ext cx="895171" cy="886646"/>
          </a:xfrm>
          <a:prstGeom prst="ellipse">
            <a:avLst/>
          </a:prstGeom>
          <a:ln w="38100">
            <a:solidFill>
              <a:srgbClr val="000000"/>
            </a:solidFill>
          </a:ln>
        </p:spPr>
      </p:pic>
      <p:sp>
        <p:nvSpPr>
          <p:cNvPr id="42" name="TextBox 41">
            <a:extLst>
              <a:ext uri="{FF2B5EF4-FFF2-40B4-BE49-F238E27FC236}">
                <a16:creationId xmlns:a16="http://schemas.microsoft.com/office/drawing/2014/main" id="{36FA1A9A-6C88-E345-8348-B634E2282D37}"/>
              </a:ext>
            </a:extLst>
          </p:cNvPr>
          <p:cNvSpPr txBox="1"/>
          <p:nvPr/>
        </p:nvSpPr>
        <p:spPr>
          <a:xfrm>
            <a:off x="5647922" y="2579623"/>
            <a:ext cx="1485466" cy="646331"/>
          </a:xfrm>
          <a:prstGeom prst="rect">
            <a:avLst/>
          </a:prstGeom>
          <a:solidFill>
            <a:schemeClr val="bg1">
              <a:alpha val="51000"/>
            </a:schemeClr>
          </a:solidFill>
        </p:spPr>
        <p:txBody>
          <a:bodyPr wrap="square" rtlCol="0">
            <a:spAutoFit/>
          </a:bodyPr>
          <a:lstStyle/>
          <a:p>
            <a:pPr algn="ctr"/>
            <a:r>
              <a:rPr lang="en-GB" dirty="0"/>
              <a:t>unstructured solution</a:t>
            </a:r>
          </a:p>
        </p:txBody>
      </p:sp>
      <p:sp>
        <p:nvSpPr>
          <p:cNvPr id="43" name="TextBox 42">
            <a:extLst>
              <a:ext uri="{FF2B5EF4-FFF2-40B4-BE49-F238E27FC236}">
                <a16:creationId xmlns:a16="http://schemas.microsoft.com/office/drawing/2014/main" id="{13713D87-DD87-CD49-82B6-93F25D7C999C}"/>
              </a:ext>
            </a:extLst>
          </p:cNvPr>
          <p:cNvSpPr txBox="1"/>
          <p:nvPr/>
        </p:nvSpPr>
        <p:spPr>
          <a:xfrm>
            <a:off x="5647922" y="5043111"/>
            <a:ext cx="1485466" cy="646331"/>
          </a:xfrm>
          <a:prstGeom prst="rect">
            <a:avLst/>
          </a:prstGeom>
          <a:solidFill>
            <a:schemeClr val="bg1">
              <a:alpha val="51000"/>
            </a:schemeClr>
          </a:solidFill>
        </p:spPr>
        <p:txBody>
          <a:bodyPr wrap="square" rtlCol="0">
            <a:spAutoFit/>
          </a:bodyPr>
          <a:lstStyle/>
          <a:p>
            <a:pPr algn="ctr"/>
            <a:r>
              <a:rPr lang="en-GB" dirty="0"/>
              <a:t>structured solution</a:t>
            </a:r>
          </a:p>
        </p:txBody>
      </p:sp>
      <p:sp>
        <p:nvSpPr>
          <p:cNvPr id="46" name="TextBox 45">
            <a:extLst>
              <a:ext uri="{FF2B5EF4-FFF2-40B4-BE49-F238E27FC236}">
                <a16:creationId xmlns:a16="http://schemas.microsoft.com/office/drawing/2014/main" id="{FF103757-666F-3747-A6A2-CAFF15E25A72}"/>
              </a:ext>
            </a:extLst>
          </p:cNvPr>
          <p:cNvSpPr txBox="1"/>
          <p:nvPr/>
        </p:nvSpPr>
        <p:spPr>
          <a:xfrm>
            <a:off x="8504688" y="6488668"/>
            <a:ext cx="3702552" cy="369332"/>
          </a:xfrm>
          <a:prstGeom prst="rect">
            <a:avLst/>
          </a:prstGeom>
          <a:noFill/>
        </p:spPr>
        <p:txBody>
          <a:bodyPr wrap="none" rtlCol="0">
            <a:spAutoFit/>
          </a:bodyPr>
          <a:lstStyle/>
          <a:p>
            <a:r>
              <a:rPr lang="en-GB" dirty="0"/>
              <a:t>See </a:t>
            </a:r>
            <a:r>
              <a:rPr lang="en-GB" dirty="0" err="1"/>
              <a:t>Jacot</a:t>
            </a:r>
            <a:r>
              <a:rPr lang="en-GB" dirty="0"/>
              <a:t> et al 2018; </a:t>
            </a:r>
            <a:r>
              <a:rPr lang="en-GB" dirty="0" err="1"/>
              <a:t>Chizat</a:t>
            </a:r>
            <a:r>
              <a:rPr lang="en-GB" dirty="0"/>
              <a:t> et al 2019</a:t>
            </a:r>
          </a:p>
        </p:txBody>
      </p:sp>
      <p:sp>
        <p:nvSpPr>
          <p:cNvPr id="47" name="TextBox 46">
            <a:extLst>
              <a:ext uri="{FF2B5EF4-FFF2-40B4-BE49-F238E27FC236}">
                <a16:creationId xmlns:a16="http://schemas.microsoft.com/office/drawing/2014/main" id="{F95B995A-886A-0D4C-BC6E-B0292DD865B3}"/>
              </a:ext>
            </a:extLst>
          </p:cNvPr>
          <p:cNvSpPr txBox="1"/>
          <p:nvPr/>
        </p:nvSpPr>
        <p:spPr>
          <a:xfrm>
            <a:off x="8454708" y="1517718"/>
            <a:ext cx="2114044" cy="1323439"/>
          </a:xfrm>
          <a:prstGeom prst="rect">
            <a:avLst/>
          </a:prstGeom>
          <a:noFill/>
        </p:spPr>
        <p:txBody>
          <a:bodyPr wrap="square" rtlCol="0">
            <a:spAutoFit/>
          </a:bodyPr>
          <a:lstStyle/>
          <a:p>
            <a:pPr algn="r"/>
            <a:r>
              <a:rPr lang="en-GB" sz="1600" dirty="0"/>
              <a:t>exponential trajectory</a:t>
            </a:r>
          </a:p>
          <a:p>
            <a:pPr algn="r"/>
            <a:r>
              <a:rPr lang="en-GB" sz="1600" dirty="0"/>
              <a:t>unstructured RDM</a:t>
            </a:r>
          </a:p>
          <a:p>
            <a:pPr algn="r"/>
            <a:r>
              <a:rPr lang="en-GB" sz="1600" dirty="0"/>
              <a:t>high norm</a:t>
            </a:r>
          </a:p>
          <a:p>
            <a:pPr algn="r"/>
            <a:r>
              <a:rPr lang="en-GB" sz="1600" dirty="0"/>
              <a:t>low sparsity</a:t>
            </a:r>
          </a:p>
          <a:p>
            <a:pPr algn="r"/>
            <a:r>
              <a:rPr lang="en-GB" sz="1600" dirty="0"/>
              <a:t>task agnostic</a:t>
            </a:r>
          </a:p>
        </p:txBody>
      </p:sp>
      <p:sp>
        <p:nvSpPr>
          <p:cNvPr id="48" name="TextBox 47">
            <a:extLst>
              <a:ext uri="{FF2B5EF4-FFF2-40B4-BE49-F238E27FC236}">
                <a16:creationId xmlns:a16="http://schemas.microsoft.com/office/drawing/2014/main" id="{FC22B378-CC06-1049-A8FD-99AA666C7C1C}"/>
              </a:ext>
            </a:extLst>
          </p:cNvPr>
          <p:cNvSpPr txBox="1"/>
          <p:nvPr/>
        </p:nvSpPr>
        <p:spPr>
          <a:xfrm>
            <a:off x="8501501" y="3941383"/>
            <a:ext cx="2114044" cy="1323439"/>
          </a:xfrm>
          <a:prstGeom prst="rect">
            <a:avLst/>
          </a:prstGeom>
          <a:noFill/>
        </p:spPr>
        <p:txBody>
          <a:bodyPr wrap="square" rtlCol="0">
            <a:spAutoFit/>
          </a:bodyPr>
          <a:lstStyle/>
          <a:p>
            <a:pPr algn="r"/>
            <a:r>
              <a:rPr lang="en-GB" sz="1600" dirty="0"/>
              <a:t>sigmoidal trajectory</a:t>
            </a:r>
          </a:p>
          <a:p>
            <a:pPr algn="r"/>
            <a:r>
              <a:rPr lang="en-GB" sz="1600" dirty="0"/>
              <a:t>structured RDM</a:t>
            </a:r>
          </a:p>
          <a:p>
            <a:pPr algn="r"/>
            <a:r>
              <a:rPr lang="en-GB" sz="1600" dirty="0"/>
              <a:t>low norm</a:t>
            </a:r>
          </a:p>
          <a:p>
            <a:pPr algn="r"/>
            <a:r>
              <a:rPr lang="en-GB" sz="1600" dirty="0"/>
              <a:t>high sparsity</a:t>
            </a:r>
          </a:p>
          <a:p>
            <a:pPr algn="r"/>
            <a:r>
              <a:rPr lang="en-GB" sz="1600" dirty="0"/>
              <a:t>task specific</a:t>
            </a:r>
          </a:p>
        </p:txBody>
      </p:sp>
      <p:sp>
        <p:nvSpPr>
          <p:cNvPr id="41" name="TextBox 40">
            <a:extLst>
              <a:ext uri="{FF2B5EF4-FFF2-40B4-BE49-F238E27FC236}">
                <a16:creationId xmlns:a16="http://schemas.microsoft.com/office/drawing/2014/main" id="{280C2D75-E813-3C7E-E2F1-018AD30DCF67}"/>
              </a:ext>
            </a:extLst>
          </p:cNvPr>
          <p:cNvSpPr txBox="1"/>
          <p:nvPr/>
        </p:nvSpPr>
        <p:spPr>
          <a:xfrm rot="16200000" flipH="1">
            <a:off x="9967182" y="2061129"/>
            <a:ext cx="2148167" cy="523220"/>
          </a:xfrm>
          <a:prstGeom prst="rect">
            <a:avLst/>
          </a:prstGeom>
          <a:solidFill>
            <a:schemeClr val="bg1"/>
          </a:solidFill>
        </p:spPr>
        <p:txBody>
          <a:bodyPr wrap="square" rtlCol="0">
            <a:spAutoFit/>
          </a:bodyPr>
          <a:lstStyle/>
          <a:p>
            <a:r>
              <a:rPr lang="en-GB" sz="2800" dirty="0">
                <a:solidFill>
                  <a:schemeClr val="accent1"/>
                </a:solidFill>
              </a:rPr>
              <a:t>lazy learning</a:t>
            </a:r>
          </a:p>
        </p:txBody>
      </p:sp>
      <p:sp>
        <p:nvSpPr>
          <p:cNvPr id="44" name="TextBox 43">
            <a:extLst>
              <a:ext uri="{FF2B5EF4-FFF2-40B4-BE49-F238E27FC236}">
                <a16:creationId xmlns:a16="http://schemas.microsoft.com/office/drawing/2014/main" id="{28842B97-1C6E-E9BC-8153-1151633B6635}"/>
              </a:ext>
            </a:extLst>
          </p:cNvPr>
          <p:cNvSpPr txBox="1"/>
          <p:nvPr/>
        </p:nvSpPr>
        <p:spPr>
          <a:xfrm rot="16200000" flipH="1">
            <a:off x="9943560" y="4520281"/>
            <a:ext cx="2148167" cy="523220"/>
          </a:xfrm>
          <a:prstGeom prst="rect">
            <a:avLst/>
          </a:prstGeom>
          <a:solidFill>
            <a:schemeClr val="bg1"/>
          </a:solidFill>
        </p:spPr>
        <p:txBody>
          <a:bodyPr wrap="square" rtlCol="0">
            <a:spAutoFit/>
          </a:bodyPr>
          <a:lstStyle/>
          <a:p>
            <a:r>
              <a:rPr lang="en-GB" sz="2800" dirty="0">
                <a:solidFill>
                  <a:schemeClr val="accent1"/>
                </a:solidFill>
              </a:rPr>
              <a:t>rich learning</a:t>
            </a:r>
          </a:p>
        </p:txBody>
      </p:sp>
      <p:pic>
        <p:nvPicPr>
          <p:cNvPr id="50" name="Picture 49" descr="Screen Shot 2016-11-29 at 12.18.44.png">
            <a:extLst>
              <a:ext uri="{FF2B5EF4-FFF2-40B4-BE49-F238E27FC236}">
                <a16:creationId xmlns:a16="http://schemas.microsoft.com/office/drawing/2014/main" id="{41590F5B-91DE-ECC0-7F68-8314A5607A1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6200000">
            <a:off x="166453" y="1945411"/>
            <a:ext cx="4415096" cy="3072966"/>
          </a:xfrm>
          <a:prstGeom prst="rect">
            <a:avLst/>
          </a:prstGeom>
        </p:spPr>
      </p:pic>
      <p:sp>
        <p:nvSpPr>
          <p:cNvPr id="7" name="Rectangle 6">
            <a:extLst>
              <a:ext uri="{FF2B5EF4-FFF2-40B4-BE49-F238E27FC236}">
                <a16:creationId xmlns:a16="http://schemas.microsoft.com/office/drawing/2014/main" id="{0A10F2BE-142F-AAEB-652C-0FD226DA0220}"/>
              </a:ext>
            </a:extLst>
          </p:cNvPr>
          <p:cNvSpPr/>
          <p:nvPr/>
        </p:nvSpPr>
        <p:spPr>
          <a:xfrm>
            <a:off x="735699" y="3663966"/>
            <a:ext cx="3241337" cy="369332"/>
          </a:xfrm>
          <a:prstGeom prst="rect">
            <a:avLst/>
          </a:prstGeom>
          <a:solidFill>
            <a:schemeClr val="bg1"/>
          </a:solidFill>
        </p:spPr>
        <p:txBody>
          <a:bodyPr wrap="none">
            <a:spAutoFit/>
          </a:bodyPr>
          <a:lstStyle/>
          <a:p>
            <a:r>
              <a:rPr lang="en-GB" dirty="0">
                <a:solidFill>
                  <a:schemeClr val="accent1"/>
                </a:solidFill>
              </a:rPr>
              <a:t>low weight variance: </a:t>
            </a:r>
            <a:r>
              <a:rPr lang="en-GB" b="1" dirty="0">
                <a:solidFill>
                  <a:schemeClr val="accent1"/>
                </a:solidFill>
              </a:rPr>
              <a:t>rich</a:t>
            </a:r>
            <a:r>
              <a:rPr lang="en-GB" dirty="0">
                <a:solidFill>
                  <a:schemeClr val="accent1"/>
                </a:solidFill>
              </a:rPr>
              <a:t> regime</a:t>
            </a:r>
          </a:p>
        </p:txBody>
      </p:sp>
      <p:sp>
        <p:nvSpPr>
          <p:cNvPr id="51" name="Oval 50">
            <a:extLst>
              <a:ext uri="{FF2B5EF4-FFF2-40B4-BE49-F238E27FC236}">
                <a16:creationId xmlns:a16="http://schemas.microsoft.com/office/drawing/2014/main" id="{58A9A8DB-B968-0BD5-0515-42B91D6F2234}"/>
              </a:ext>
            </a:extLst>
          </p:cNvPr>
          <p:cNvSpPr/>
          <p:nvPr/>
        </p:nvSpPr>
        <p:spPr>
          <a:xfrm>
            <a:off x="5319621" y="1539532"/>
            <a:ext cx="380521" cy="418877"/>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B</a:t>
            </a:r>
          </a:p>
        </p:txBody>
      </p:sp>
      <p:sp>
        <p:nvSpPr>
          <p:cNvPr id="52" name="Oval 51">
            <a:extLst>
              <a:ext uri="{FF2B5EF4-FFF2-40B4-BE49-F238E27FC236}">
                <a16:creationId xmlns:a16="http://schemas.microsoft.com/office/drawing/2014/main" id="{4ADED0C4-F7A5-64CF-5209-39DC060051A3}"/>
              </a:ext>
            </a:extLst>
          </p:cNvPr>
          <p:cNvSpPr/>
          <p:nvPr/>
        </p:nvSpPr>
        <p:spPr>
          <a:xfrm>
            <a:off x="6936342" y="2766626"/>
            <a:ext cx="380521" cy="418877"/>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B</a:t>
            </a:r>
          </a:p>
        </p:txBody>
      </p:sp>
      <p:sp>
        <p:nvSpPr>
          <p:cNvPr id="53" name="Oval 52">
            <a:extLst>
              <a:ext uri="{FF2B5EF4-FFF2-40B4-BE49-F238E27FC236}">
                <a16:creationId xmlns:a16="http://schemas.microsoft.com/office/drawing/2014/main" id="{A95F4C8C-6C4A-4B04-C33B-487B92B25E89}"/>
              </a:ext>
            </a:extLst>
          </p:cNvPr>
          <p:cNvSpPr/>
          <p:nvPr/>
        </p:nvSpPr>
        <p:spPr>
          <a:xfrm>
            <a:off x="6936343" y="1552925"/>
            <a:ext cx="380521" cy="418877"/>
          </a:xfrm>
          <a:prstGeom prst="ellipse">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a:t>
            </a:r>
          </a:p>
        </p:txBody>
      </p:sp>
      <p:sp>
        <p:nvSpPr>
          <p:cNvPr id="54" name="Oval 53">
            <a:extLst>
              <a:ext uri="{FF2B5EF4-FFF2-40B4-BE49-F238E27FC236}">
                <a16:creationId xmlns:a16="http://schemas.microsoft.com/office/drawing/2014/main" id="{A07915FB-BFCB-CDD4-7B7F-54D21F784B15}"/>
              </a:ext>
            </a:extLst>
          </p:cNvPr>
          <p:cNvSpPr/>
          <p:nvPr/>
        </p:nvSpPr>
        <p:spPr>
          <a:xfrm>
            <a:off x="5345528" y="2753233"/>
            <a:ext cx="380521" cy="418877"/>
          </a:xfrm>
          <a:prstGeom prst="ellipse">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a:t>
            </a:r>
          </a:p>
        </p:txBody>
      </p:sp>
      <p:sp>
        <p:nvSpPr>
          <p:cNvPr id="55" name="Oval 54">
            <a:extLst>
              <a:ext uri="{FF2B5EF4-FFF2-40B4-BE49-F238E27FC236}">
                <a16:creationId xmlns:a16="http://schemas.microsoft.com/office/drawing/2014/main" id="{E94D4005-2FAF-3E1C-1DDE-E5463C4BB9A2}"/>
              </a:ext>
            </a:extLst>
          </p:cNvPr>
          <p:cNvSpPr/>
          <p:nvPr/>
        </p:nvSpPr>
        <p:spPr>
          <a:xfrm>
            <a:off x="5385388" y="3995661"/>
            <a:ext cx="380521" cy="418877"/>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B</a:t>
            </a:r>
          </a:p>
        </p:txBody>
      </p:sp>
      <p:sp>
        <p:nvSpPr>
          <p:cNvPr id="56" name="Oval 55">
            <a:extLst>
              <a:ext uri="{FF2B5EF4-FFF2-40B4-BE49-F238E27FC236}">
                <a16:creationId xmlns:a16="http://schemas.microsoft.com/office/drawing/2014/main" id="{B1502806-7AF1-F24E-E5D5-C9E884F3FF2F}"/>
              </a:ext>
            </a:extLst>
          </p:cNvPr>
          <p:cNvSpPr/>
          <p:nvPr/>
        </p:nvSpPr>
        <p:spPr>
          <a:xfrm>
            <a:off x="7002109" y="5222755"/>
            <a:ext cx="380521" cy="418877"/>
          </a:xfrm>
          <a:prstGeom prst="ellipse">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B</a:t>
            </a:r>
          </a:p>
        </p:txBody>
      </p:sp>
      <p:sp>
        <p:nvSpPr>
          <p:cNvPr id="57" name="Oval 56">
            <a:extLst>
              <a:ext uri="{FF2B5EF4-FFF2-40B4-BE49-F238E27FC236}">
                <a16:creationId xmlns:a16="http://schemas.microsoft.com/office/drawing/2014/main" id="{1A87BE61-45C2-8AC2-3BA3-3AFF2A8B0B61}"/>
              </a:ext>
            </a:extLst>
          </p:cNvPr>
          <p:cNvSpPr/>
          <p:nvPr/>
        </p:nvSpPr>
        <p:spPr>
          <a:xfrm>
            <a:off x="7002110" y="4009054"/>
            <a:ext cx="380521" cy="418877"/>
          </a:xfrm>
          <a:prstGeom prst="ellipse">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a:t>
            </a:r>
          </a:p>
        </p:txBody>
      </p:sp>
      <p:sp>
        <p:nvSpPr>
          <p:cNvPr id="58" name="Oval 57">
            <a:extLst>
              <a:ext uri="{FF2B5EF4-FFF2-40B4-BE49-F238E27FC236}">
                <a16:creationId xmlns:a16="http://schemas.microsoft.com/office/drawing/2014/main" id="{E66F0174-71B5-ADE9-C268-BFFCE86F8732}"/>
              </a:ext>
            </a:extLst>
          </p:cNvPr>
          <p:cNvSpPr/>
          <p:nvPr/>
        </p:nvSpPr>
        <p:spPr>
          <a:xfrm>
            <a:off x="5411295" y="5209362"/>
            <a:ext cx="380521" cy="418877"/>
          </a:xfrm>
          <a:prstGeom prst="ellipse">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a:t>
            </a:r>
          </a:p>
        </p:txBody>
      </p:sp>
      <p:sp>
        <p:nvSpPr>
          <p:cNvPr id="59" name="Rectangle 58">
            <a:extLst>
              <a:ext uri="{FF2B5EF4-FFF2-40B4-BE49-F238E27FC236}">
                <a16:creationId xmlns:a16="http://schemas.microsoft.com/office/drawing/2014/main" id="{B2D68F2F-7D89-5CD4-E7E9-2F91BD1359F1}"/>
              </a:ext>
            </a:extLst>
          </p:cNvPr>
          <p:cNvSpPr/>
          <p:nvPr/>
        </p:nvSpPr>
        <p:spPr>
          <a:xfrm>
            <a:off x="729119" y="4197303"/>
            <a:ext cx="3302699" cy="369332"/>
          </a:xfrm>
          <a:prstGeom prst="rect">
            <a:avLst/>
          </a:prstGeom>
          <a:solidFill>
            <a:schemeClr val="bg1"/>
          </a:solidFill>
        </p:spPr>
        <p:txBody>
          <a:bodyPr wrap="none">
            <a:spAutoFit/>
          </a:bodyPr>
          <a:lstStyle/>
          <a:p>
            <a:r>
              <a:rPr lang="en-GB" dirty="0">
                <a:solidFill>
                  <a:schemeClr val="accent1"/>
                </a:solidFill>
              </a:rPr>
              <a:t>high weight variance: </a:t>
            </a:r>
            <a:r>
              <a:rPr lang="en-GB" b="1" dirty="0">
                <a:solidFill>
                  <a:schemeClr val="accent1"/>
                </a:solidFill>
              </a:rPr>
              <a:t>lazy</a:t>
            </a:r>
            <a:r>
              <a:rPr lang="en-GB" dirty="0">
                <a:solidFill>
                  <a:schemeClr val="accent1"/>
                </a:solidFill>
              </a:rPr>
              <a:t> regime</a:t>
            </a:r>
          </a:p>
        </p:txBody>
      </p:sp>
    </p:spTree>
    <p:extLst>
      <p:ext uri="{BB962C8B-B14F-4D97-AF65-F5344CB8AC3E}">
        <p14:creationId xmlns:p14="http://schemas.microsoft.com/office/powerpoint/2010/main" val="3307427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a:extLst>
              <a:ext uri="{FF2B5EF4-FFF2-40B4-BE49-F238E27FC236}">
                <a16:creationId xmlns:a16="http://schemas.microsoft.com/office/drawing/2014/main" id="{858294AC-00B8-3129-A084-D59B21DD219C}"/>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20" name="Picture 19">
            <a:extLst>
              <a:ext uri="{FF2B5EF4-FFF2-40B4-BE49-F238E27FC236}">
                <a16:creationId xmlns:a16="http://schemas.microsoft.com/office/drawing/2014/main" id="{495E0BF6-EEB3-0324-51F1-11A4FA560DE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22" name="Rectangle 3">
            <a:extLst>
              <a:ext uri="{FF2B5EF4-FFF2-40B4-BE49-F238E27FC236}">
                <a16:creationId xmlns:a16="http://schemas.microsoft.com/office/drawing/2014/main" id="{797CEFA5-A150-BFE5-F86B-21F28EFDDAE1}"/>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The visual hierarchy</a:t>
            </a:r>
          </a:p>
        </p:txBody>
      </p:sp>
      <p:pic>
        <p:nvPicPr>
          <p:cNvPr id="8" name="Picture 7">
            <a:extLst>
              <a:ext uri="{FF2B5EF4-FFF2-40B4-BE49-F238E27FC236}">
                <a16:creationId xmlns:a16="http://schemas.microsoft.com/office/drawing/2014/main" id="{352138C7-BD23-EFF5-C997-88FDC703C21E}"/>
              </a:ext>
            </a:extLst>
          </p:cNvPr>
          <p:cNvPicPr>
            <a:picLocks noChangeAspect="1"/>
          </p:cNvPicPr>
          <p:nvPr/>
        </p:nvPicPr>
        <p:blipFill rotWithShape="1">
          <a:blip r:embed="rId4"/>
          <a:srcRect t="18959" r="60011" b="19805"/>
          <a:stretch/>
        </p:blipFill>
        <p:spPr>
          <a:xfrm>
            <a:off x="316963" y="1279604"/>
            <a:ext cx="4783210" cy="3973377"/>
          </a:xfrm>
          <a:prstGeom prst="rect">
            <a:avLst/>
          </a:prstGeom>
        </p:spPr>
      </p:pic>
      <p:sp>
        <p:nvSpPr>
          <p:cNvPr id="9" name="Rectangle 8">
            <a:extLst>
              <a:ext uri="{FF2B5EF4-FFF2-40B4-BE49-F238E27FC236}">
                <a16:creationId xmlns:a16="http://schemas.microsoft.com/office/drawing/2014/main" id="{1BD914D0-958C-2667-5F5B-C9ABB9CE2109}"/>
              </a:ext>
            </a:extLst>
          </p:cNvPr>
          <p:cNvSpPr/>
          <p:nvPr/>
        </p:nvSpPr>
        <p:spPr>
          <a:xfrm>
            <a:off x="719932" y="1154154"/>
            <a:ext cx="398348" cy="6039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BF90D3FE-3F53-81B9-6520-488C0D96724E}"/>
              </a:ext>
            </a:extLst>
          </p:cNvPr>
          <p:cNvGrpSpPr/>
          <p:nvPr/>
        </p:nvGrpSpPr>
        <p:grpSpPr>
          <a:xfrm>
            <a:off x="5732478" y="1032115"/>
            <a:ext cx="4638187" cy="4190962"/>
            <a:chOff x="3840480" y="1209907"/>
            <a:chExt cx="4251151" cy="3684126"/>
          </a:xfrm>
        </p:grpSpPr>
        <p:pic>
          <p:nvPicPr>
            <p:cNvPr id="11" name="Picture 10">
              <a:extLst>
                <a:ext uri="{FF2B5EF4-FFF2-40B4-BE49-F238E27FC236}">
                  <a16:creationId xmlns:a16="http://schemas.microsoft.com/office/drawing/2014/main" id="{583C12CF-33DD-43BA-7FC5-049401671AB1}"/>
                </a:ext>
              </a:extLst>
            </p:cNvPr>
            <p:cNvPicPr>
              <a:picLocks noChangeAspect="1"/>
            </p:cNvPicPr>
            <p:nvPr/>
          </p:nvPicPr>
          <p:blipFill rotWithShape="1">
            <a:blip r:embed="rId4"/>
            <a:srcRect l="40886"/>
            <a:stretch/>
          </p:blipFill>
          <p:spPr>
            <a:xfrm>
              <a:off x="3840480" y="1209907"/>
              <a:ext cx="4251151" cy="3684126"/>
            </a:xfrm>
            <a:prstGeom prst="rect">
              <a:avLst/>
            </a:prstGeom>
          </p:spPr>
        </p:pic>
        <p:sp>
          <p:nvSpPr>
            <p:cNvPr id="12" name="Rectangle 11">
              <a:extLst>
                <a:ext uri="{FF2B5EF4-FFF2-40B4-BE49-F238E27FC236}">
                  <a16:creationId xmlns:a16="http://schemas.microsoft.com/office/drawing/2014/main" id="{ED11B439-7FEE-0FB2-2735-1580F5CABB33}"/>
                </a:ext>
              </a:extLst>
            </p:cNvPr>
            <p:cNvSpPr/>
            <p:nvPr/>
          </p:nvSpPr>
          <p:spPr>
            <a:xfrm>
              <a:off x="4180485" y="1553126"/>
              <a:ext cx="300948" cy="4308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F59A199C-5A4A-4AB6-3934-358593BAE870}"/>
              </a:ext>
            </a:extLst>
          </p:cNvPr>
          <p:cNvSpPr txBox="1"/>
          <p:nvPr/>
        </p:nvSpPr>
        <p:spPr>
          <a:xfrm>
            <a:off x="586450" y="5372480"/>
            <a:ext cx="11019099" cy="954107"/>
          </a:xfrm>
          <a:prstGeom prst="rect">
            <a:avLst/>
          </a:prstGeom>
          <a:noFill/>
        </p:spPr>
        <p:txBody>
          <a:bodyPr wrap="square" rtlCol="0">
            <a:spAutoFit/>
          </a:bodyPr>
          <a:lstStyle/>
          <a:p>
            <a:r>
              <a:rPr lang="en-US" sz="2800" dirty="0"/>
              <a:t>During the forward sweep of visual processing (~100ms), a signal of dimensionality ~37M in V1 is compressed into a signal of d(~10M)</a:t>
            </a:r>
          </a:p>
        </p:txBody>
      </p:sp>
    </p:spTree>
    <p:extLst>
      <p:ext uri="{BB962C8B-B14F-4D97-AF65-F5344CB8AC3E}">
        <p14:creationId xmlns:p14="http://schemas.microsoft.com/office/powerpoint/2010/main" val="2318541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Hierarchical filtering</a:t>
            </a:r>
          </a:p>
        </p:txBody>
      </p:sp>
      <p:pic>
        <p:nvPicPr>
          <p:cNvPr id="6" name="Picture 5">
            <a:extLst>
              <a:ext uri="{FF2B5EF4-FFF2-40B4-BE49-F238E27FC236}">
                <a16:creationId xmlns:a16="http://schemas.microsoft.com/office/drawing/2014/main" id="{D30B5D24-89F9-B678-7D6B-B363EBBED80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98348" l="950" r="100000"/>
                    </a14:imgEffect>
                  </a14:imgLayer>
                </a14:imgProps>
              </a:ext>
            </a:extLst>
          </a:blip>
          <a:srcRect b="5179"/>
          <a:stretch/>
        </p:blipFill>
        <p:spPr>
          <a:xfrm rot="315081">
            <a:off x="3001916" y="1186270"/>
            <a:ext cx="3926446" cy="2974289"/>
          </a:xfrm>
          <a:prstGeom prst="rect">
            <a:avLst/>
          </a:prstGeom>
        </p:spPr>
      </p:pic>
      <p:pic>
        <p:nvPicPr>
          <p:cNvPr id="7" name="Picture 10" descr="Image result for cat">
            <a:extLst>
              <a:ext uri="{FF2B5EF4-FFF2-40B4-BE49-F238E27FC236}">
                <a16:creationId xmlns:a16="http://schemas.microsoft.com/office/drawing/2014/main" id="{9AFC9CE3-6699-E636-78FF-83D8D36651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189"/>
          <a:stretch/>
        </p:blipFill>
        <p:spPr bwMode="auto">
          <a:xfrm>
            <a:off x="348308" y="1934375"/>
            <a:ext cx="1690807" cy="1400200"/>
          </a:xfrm>
          <a:prstGeom prst="round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BB51684-6194-3B14-0F5B-2AD759F1B44C}"/>
                  </a:ext>
                </a:extLst>
              </p:cNvPr>
              <p:cNvSpPr txBox="1"/>
              <p:nvPr/>
            </p:nvSpPr>
            <p:spPr>
              <a:xfrm>
                <a:off x="6726101" y="4521550"/>
                <a:ext cx="4680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sz="2800" dirty="0"/>
              </a:p>
            </p:txBody>
          </p:sp>
        </mc:Choice>
        <mc:Fallback xmlns="">
          <p:sp>
            <p:nvSpPr>
              <p:cNvPr id="2" name="TextBox 1">
                <a:extLst>
                  <a:ext uri="{FF2B5EF4-FFF2-40B4-BE49-F238E27FC236}">
                    <a16:creationId xmlns:a16="http://schemas.microsoft.com/office/drawing/2014/main" id="{7BB51684-6194-3B14-0F5B-2AD759F1B44C}"/>
                  </a:ext>
                </a:extLst>
              </p:cNvPr>
              <p:cNvSpPr txBox="1">
                <a:spLocks noRot="1" noChangeAspect="1" noMove="1" noResize="1" noEditPoints="1" noAdjustHandles="1" noChangeArrowheads="1" noChangeShapeType="1" noTextEdit="1"/>
              </p:cNvSpPr>
              <p:nvPr/>
            </p:nvSpPr>
            <p:spPr>
              <a:xfrm>
                <a:off x="6726101" y="4521550"/>
                <a:ext cx="468077" cy="523220"/>
              </a:xfrm>
              <a:prstGeom prst="rect">
                <a:avLst/>
              </a:prstGeom>
              <a:blipFill>
                <a:blip r:embed="rId7"/>
                <a:stretch>
                  <a:fillRect/>
                </a:stretch>
              </a:blipFill>
            </p:spPr>
            <p:txBody>
              <a:bodyPr/>
              <a:lstStyle/>
              <a:p>
                <a:r>
                  <a:rPr lang="en-GB">
                    <a:noFill/>
                  </a:rPr>
                  <a:t> </a:t>
                </a:r>
              </a:p>
            </p:txBody>
          </p:sp>
        </mc:Fallback>
      </mc:AlternateContent>
      <p:sp>
        <p:nvSpPr>
          <p:cNvPr id="15" name="Right Arrow 14">
            <a:extLst>
              <a:ext uri="{FF2B5EF4-FFF2-40B4-BE49-F238E27FC236}">
                <a16:creationId xmlns:a16="http://schemas.microsoft.com/office/drawing/2014/main" id="{D068AEA7-381A-2672-5B3C-72595571FF30}"/>
              </a:ext>
            </a:extLst>
          </p:cNvPr>
          <p:cNvSpPr/>
          <p:nvPr/>
        </p:nvSpPr>
        <p:spPr>
          <a:xfrm>
            <a:off x="2380377" y="2254771"/>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6D376448-EDD9-0E29-E009-F0A430AF2B1C}"/>
                  </a:ext>
                </a:extLst>
              </p:cNvPr>
              <p:cNvSpPr/>
              <p:nvPr/>
            </p:nvSpPr>
            <p:spPr>
              <a:xfrm>
                <a:off x="405878" y="4077663"/>
                <a:ext cx="3691267" cy="23557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rPr>
                        <m:t>𝑥</m:t>
                      </m:r>
                      <m:r>
                        <a:rPr lang="en-GB" sz="3600" b="0" i="1" smtClean="0">
                          <a:latin typeface="Cambria Math" panose="02040503050406030204" pitchFamily="18" charset="0"/>
                        </a:rPr>
                        <m:t>′</m:t>
                      </m:r>
                      <m:r>
                        <a:rPr lang="en-GB" sz="3600" i="1">
                          <a:latin typeface="Cambria Math" panose="02040503050406030204" pitchFamily="18" charset="0"/>
                        </a:rPr>
                        <m:t>=</m:t>
                      </m:r>
                      <m:r>
                        <a:rPr lang="en-GB" sz="3600" i="1">
                          <a:latin typeface="Cambria Math" panose="02040503050406030204" pitchFamily="18" charset="0"/>
                        </a:rPr>
                        <m:t>𝑓</m:t>
                      </m:r>
                      <m:r>
                        <a:rPr lang="en-GB" sz="3600" i="1">
                          <a:latin typeface="Cambria Math" panose="02040503050406030204" pitchFamily="18" charset="0"/>
                        </a:rPr>
                        <m:t>(</m:t>
                      </m:r>
                      <m:r>
                        <a:rPr lang="en-GB" sz="3600" b="0" i="1" smtClean="0">
                          <a:latin typeface="Cambria Math" panose="02040503050406030204" pitchFamily="18" charset="0"/>
                        </a:rPr>
                        <m:t>𝑥</m:t>
                      </m:r>
                      <m:r>
                        <a:rPr lang="en-GB" sz="3600" i="1">
                          <a:latin typeface="Cambria Math" panose="02040503050406030204" pitchFamily="18" charset="0"/>
                        </a:rPr>
                        <m:t>,</m:t>
                      </m:r>
                      <m:r>
                        <a:rPr lang="en-GB" sz="3600" i="1" smtClean="0">
                          <a:latin typeface="Cambria Math" panose="02040503050406030204" pitchFamily="18" charset="0"/>
                          <a:ea typeface="Cambria Math" panose="02040503050406030204" pitchFamily="18" charset="0"/>
                        </a:rPr>
                        <m:t>𝜃</m:t>
                      </m:r>
                      <m:r>
                        <a:rPr lang="en-GB" sz="3600" i="1">
                          <a:latin typeface="Cambria Math" panose="02040503050406030204" pitchFamily="18" charset="0"/>
                        </a:rPr>
                        <m:t>)</m:t>
                      </m:r>
                    </m:oMath>
                  </m:oMathPara>
                </a14:m>
                <a:endParaRPr lang="en-GB" sz="3600" dirty="0"/>
              </a:p>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𝑥</m:t>
                      </m:r>
                      <m:r>
                        <a:rPr lang="en-GB" sz="3600" b="0" i="1" smtClean="0">
                          <a:latin typeface="Cambria Math" panose="02040503050406030204" pitchFamily="18" charset="0"/>
                        </a:rPr>
                        <m:t>′′=</m:t>
                      </m:r>
                      <m:r>
                        <a:rPr lang="en-GB" sz="3600" b="0" i="1" smtClean="0">
                          <a:latin typeface="Cambria Math" panose="02040503050406030204" pitchFamily="18" charset="0"/>
                        </a:rPr>
                        <m:t>𝑓</m:t>
                      </m:r>
                      <m:r>
                        <a:rPr lang="en-GB" sz="3600" b="0" i="1" smtClean="0">
                          <a:latin typeface="Cambria Math" panose="02040503050406030204" pitchFamily="18" charset="0"/>
                        </a:rPr>
                        <m:t>′(</m:t>
                      </m:r>
                      <m:r>
                        <a:rPr lang="en-GB" sz="3600" b="0" i="1" smtClean="0">
                          <a:latin typeface="Cambria Math" panose="02040503050406030204" pitchFamily="18" charset="0"/>
                        </a:rPr>
                        <m:t>𝑥</m:t>
                      </m:r>
                      <m:r>
                        <a:rPr lang="en-GB" sz="3600" b="0" i="1" smtClean="0">
                          <a:latin typeface="Cambria Math" panose="02040503050406030204" pitchFamily="18" charset="0"/>
                        </a:rPr>
                        <m:t>′,</m:t>
                      </m:r>
                      <m:r>
                        <a:rPr lang="en-GB" sz="3600" i="1">
                          <a:latin typeface="Cambria Math" panose="02040503050406030204" pitchFamily="18" charset="0"/>
                          <a:ea typeface="Cambria Math" panose="02040503050406030204" pitchFamily="18" charset="0"/>
                        </a:rPr>
                        <m:t>𝜃</m:t>
                      </m:r>
                      <m:r>
                        <a:rPr lang="en-GB" sz="3600" b="0" i="1" smtClean="0">
                          <a:latin typeface="Cambria Math" panose="02040503050406030204" pitchFamily="18" charset="0"/>
                          <a:ea typeface="Cambria Math" panose="02040503050406030204" pitchFamily="18" charset="0"/>
                        </a:rPr>
                        <m:t>′</m:t>
                      </m:r>
                      <m:r>
                        <a:rPr lang="en-GB" sz="3600" i="1">
                          <a:latin typeface="Cambria Math" panose="02040503050406030204" pitchFamily="18" charset="0"/>
                        </a:rPr>
                        <m:t>)</m:t>
                      </m:r>
                    </m:oMath>
                  </m:oMathPara>
                </a14:m>
                <a:endParaRPr lang="en-GB" sz="3600" dirty="0"/>
              </a:p>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𝑥</m:t>
                      </m:r>
                      <m:r>
                        <a:rPr lang="en-GB" sz="3600" b="0" i="1" smtClean="0">
                          <a:latin typeface="Cambria Math" panose="02040503050406030204" pitchFamily="18" charset="0"/>
                        </a:rPr>
                        <m:t>′′′=</m:t>
                      </m:r>
                      <m:r>
                        <a:rPr lang="en-GB" sz="3600" b="0" i="1" smtClean="0">
                          <a:latin typeface="Cambria Math" panose="02040503050406030204" pitchFamily="18" charset="0"/>
                        </a:rPr>
                        <m:t>𝑓</m:t>
                      </m:r>
                      <m:r>
                        <a:rPr lang="en-GB" sz="3600" b="0" i="1" smtClean="0">
                          <a:latin typeface="Cambria Math" panose="02040503050406030204" pitchFamily="18" charset="0"/>
                        </a:rPr>
                        <m:t>′′(</m:t>
                      </m:r>
                      <m:r>
                        <a:rPr lang="en-GB" sz="3600" b="0" i="1" smtClean="0">
                          <a:latin typeface="Cambria Math" panose="02040503050406030204" pitchFamily="18" charset="0"/>
                        </a:rPr>
                        <m:t>𝑥</m:t>
                      </m:r>
                      <m:r>
                        <a:rPr lang="en-GB" sz="3600" b="0" i="1" smtClean="0">
                          <a:latin typeface="Cambria Math" panose="02040503050406030204" pitchFamily="18" charset="0"/>
                        </a:rPr>
                        <m:t>′′,</m:t>
                      </m:r>
                      <m:r>
                        <a:rPr lang="en-GB" sz="3600" i="1">
                          <a:latin typeface="Cambria Math" panose="02040503050406030204" pitchFamily="18" charset="0"/>
                          <a:ea typeface="Cambria Math" panose="02040503050406030204" pitchFamily="18" charset="0"/>
                        </a:rPr>
                        <m:t>𝜃</m:t>
                      </m:r>
                      <m:r>
                        <a:rPr lang="en-GB" sz="3600" b="0" i="1" smtClean="0">
                          <a:latin typeface="Cambria Math" panose="02040503050406030204" pitchFamily="18" charset="0"/>
                          <a:ea typeface="Cambria Math" panose="02040503050406030204" pitchFamily="18" charset="0"/>
                        </a:rPr>
                        <m:t>′′</m:t>
                      </m:r>
                      <m:r>
                        <a:rPr lang="en-GB" sz="3600" i="1">
                          <a:latin typeface="Cambria Math" panose="02040503050406030204" pitchFamily="18" charset="0"/>
                        </a:rPr>
                        <m:t>)</m:t>
                      </m:r>
                    </m:oMath>
                  </m:oMathPara>
                </a14:m>
                <a:endParaRPr lang="en-GB" sz="3600" dirty="0"/>
              </a:p>
              <a:p>
                <a:endParaRPr lang="en-GB" sz="3600" dirty="0"/>
              </a:p>
            </p:txBody>
          </p:sp>
        </mc:Choice>
        <mc:Fallback xmlns="">
          <p:sp>
            <p:nvSpPr>
              <p:cNvPr id="27" name="Rectangle 26">
                <a:extLst>
                  <a:ext uri="{FF2B5EF4-FFF2-40B4-BE49-F238E27FC236}">
                    <a16:creationId xmlns:a16="http://schemas.microsoft.com/office/drawing/2014/main" id="{6D376448-EDD9-0E29-E009-F0A430AF2B1C}"/>
                  </a:ext>
                </a:extLst>
              </p:cNvPr>
              <p:cNvSpPr>
                <a:spLocks noRot="1" noChangeAspect="1" noMove="1" noResize="1" noEditPoints="1" noAdjustHandles="1" noChangeArrowheads="1" noChangeShapeType="1" noTextEdit="1"/>
              </p:cNvSpPr>
              <p:nvPr/>
            </p:nvSpPr>
            <p:spPr>
              <a:xfrm>
                <a:off x="405878" y="4077663"/>
                <a:ext cx="3691267" cy="2355773"/>
              </a:xfrm>
              <a:prstGeom prst="rect">
                <a:avLst/>
              </a:prstGeom>
              <a:blipFill>
                <a:blip r:embed="rId8"/>
                <a:stretch>
                  <a:fillRect/>
                </a:stretch>
              </a:blipFill>
            </p:spPr>
            <p:txBody>
              <a:bodyPr/>
              <a:lstStyle/>
              <a:p>
                <a:r>
                  <a:rPr lang="en-GB">
                    <a:noFill/>
                  </a:rPr>
                  <a:t> </a:t>
                </a:r>
              </a:p>
            </p:txBody>
          </p:sp>
        </mc:Fallback>
      </mc:AlternateContent>
      <p:sp>
        <p:nvSpPr>
          <p:cNvPr id="42" name="Right Arrow 41">
            <a:extLst>
              <a:ext uri="{FF2B5EF4-FFF2-40B4-BE49-F238E27FC236}">
                <a16:creationId xmlns:a16="http://schemas.microsoft.com/office/drawing/2014/main" id="{1D6B88FF-B218-5FB9-13E8-9C69E40371FD}"/>
              </a:ext>
            </a:extLst>
          </p:cNvPr>
          <p:cNvSpPr/>
          <p:nvPr/>
        </p:nvSpPr>
        <p:spPr>
          <a:xfrm>
            <a:off x="6883915" y="2159372"/>
            <a:ext cx="797513"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CE02B59C-0E25-CD61-DE65-630D0F438724}"/>
                  </a:ext>
                </a:extLst>
              </p:cNvPr>
              <p:cNvSpPr/>
              <p:nvPr/>
            </p:nvSpPr>
            <p:spPr>
              <a:xfrm>
                <a:off x="7800138" y="2097833"/>
                <a:ext cx="321889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r>
                        <a:rPr lang="en-GB" sz="3600" i="1">
                          <a:latin typeface="Cambria Math" panose="02040503050406030204" pitchFamily="18" charset="0"/>
                        </a:rPr>
                        <m:t>=</m:t>
                      </m:r>
                      <m:r>
                        <a:rPr lang="en-GB" sz="3600" b="0" i="1" smtClean="0">
                          <a:latin typeface="Cambria Math" panose="02040503050406030204" pitchFamily="18" charset="0"/>
                        </a:rPr>
                        <m:t>𝑔</m:t>
                      </m:r>
                      <m:r>
                        <a:rPr lang="en-GB" sz="3600" i="1">
                          <a:latin typeface="Cambria Math" panose="02040503050406030204" pitchFamily="18" charset="0"/>
                        </a:rPr>
                        <m:t>(</m:t>
                      </m:r>
                      <m:r>
                        <a:rPr lang="en-GB" sz="3600" i="1" smtClean="0">
                          <a:latin typeface="Cambria Math" panose="02040503050406030204" pitchFamily="18" charset="0"/>
                        </a:rPr>
                        <m:t>𝑥</m:t>
                      </m:r>
                      <m:r>
                        <a:rPr lang="en-GB" sz="3600" b="0" i="1" smtClean="0">
                          <a:latin typeface="Cambria Math" panose="02040503050406030204" pitchFamily="18" charset="0"/>
                        </a:rPr>
                        <m:t>′′′</m:t>
                      </m:r>
                      <m:r>
                        <a:rPr lang="en-GB" sz="3600" i="1">
                          <a:latin typeface="Cambria Math" panose="02040503050406030204" pitchFamily="18" charset="0"/>
                        </a:rPr>
                        <m:t>,</m:t>
                      </m:r>
                      <m:r>
                        <a:rPr lang="en-GB" sz="3600" i="1">
                          <a:latin typeface="Cambria Math" panose="02040503050406030204" pitchFamily="18" charset="0"/>
                          <a:ea typeface="Cambria Math" panose="02040503050406030204" pitchFamily="18" charset="0"/>
                        </a:rPr>
                        <m:t>𝜃</m:t>
                      </m:r>
                      <m:r>
                        <a:rPr lang="en-GB" sz="3600" b="0" i="1" smtClean="0">
                          <a:latin typeface="Cambria Math" panose="02040503050406030204" pitchFamily="18" charset="0"/>
                          <a:ea typeface="Cambria Math" panose="02040503050406030204" pitchFamily="18" charset="0"/>
                        </a:rPr>
                        <m:t>′′′</m:t>
                      </m:r>
                      <m:r>
                        <a:rPr lang="en-GB" sz="3600" i="1">
                          <a:latin typeface="Cambria Math" panose="02040503050406030204" pitchFamily="18" charset="0"/>
                        </a:rPr>
                        <m:t>)</m:t>
                      </m:r>
                    </m:oMath>
                  </m:oMathPara>
                </a14:m>
                <a:endParaRPr lang="en-GB" sz="3600" dirty="0"/>
              </a:p>
            </p:txBody>
          </p:sp>
        </mc:Choice>
        <mc:Fallback xmlns="">
          <p:sp>
            <p:nvSpPr>
              <p:cNvPr id="43" name="Rectangle 42">
                <a:extLst>
                  <a:ext uri="{FF2B5EF4-FFF2-40B4-BE49-F238E27FC236}">
                    <a16:creationId xmlns:a16="http://schemas.microsoft.com/office/drawing/2014/main" id="{CE02B59C-0E25-CD61-DE65-630D0F438724}"/>
                  </a:ext>
                </a:extLst>
              </p:cNvPr>
              <p:cNvSpPr>
                <a:spLocks noRot="1" noChangeAspect="1" noMove="1" noResize="1" noEditPoints="1" noAdjustHandles="1" noChangeArrowheads="1" noChangeShapeType="1" noTextEdit="1"/>
              </p:cNvSpPr>
              <p:nvPr/>
            </p:nvSpPr>
            <p:spPr>
              <a:xfrm>
                <a:off x="7800138" y="2097833"/>
                <a:ext cx="3218895" cy="646331"/>
              </a:xfrm>
              <a:prstGeom prst="rect">
                <a:avLst/>
              </a:prstGeom>
              <a:blipFill>
                <a:blip r:embed="rId9"/>
                <a:stretch>
                  <a:fillRect l="-394" r="-1575" b="-21154"/>
                </a:stretch>
              </a:blipFill>
            </p:spPr>
            <p:txBody>
              <a:bodyPr/>
              <a:lstStyle/>
              <a:p>
                <a:r>
                  <a:rPr lang="en-GB">
                    <a:noFill/>
                  </a:rPr>
                  <a:t> </a:t>
                </a:r>
              </a:p>
            </p:txBody>
          </p:sp>
        </mc:Fallback>
      </mc:AlternateContent>
      <p:grpSp>
        <p:nvGrpSpPr>
          <p:cNvPr id="5" name="Group 4">
            <a:extLst>
              <a:ext uri="{FF2B5EF4-FFF2-40B4-BE49-F238E27FC236}">
                <a16:creationId xmlns:a16="http://schemas.microsoft.com/office/drawing/2014/main" id="{A13F13E7-7B3E-2FAC-681A-133497921374}"/>
              </a:ext>
            </a:extLst>
          </p:cNvPr>
          <p:cNvGrpSpPr/>
          <p:nvPr/>
        </p:nvGrpSpPr>
        <p:grpSpPr>
          <a:xfrm>
            <a:off x="3284390" y="2761200"/>
            <a:ext cx="596795" cy="552223"/>
            <a:chOff x="3254410" y="2866130"/>
            <a:chExt cx="596795" cy="552223"/>
          </a:xfrm>
        </p:grpSpPr>
        <p:sp>
          <p:nvSpPr>
            <p:cNvPr id="4" name="Oval 3">
              <a:extLst>
                <a:ext uri="{FF2B5EF4-FFF2-40B4-BE49-F238E27FC236}">
                  <a16:creationId xmlns:a16="http://schemas.microsoft.com/office/drawing/2014/main" id="{411243B5-8031-D827-9B43-FC0D4D662E2D}"/>
                </a:ext>
              </a:extLst>
            </p:cNvPr>
            <p:cNvSpPr/>
            <p:nvPr/>
          </p:nvSpPr>
          <p:spPr>
            <a:xfrm>
              <a:off x="3254410" y="2866130"/>
              <a:ext cx="596795" cy="54987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D9A2072-5220-B93E-321D-7C997C59257B}"/>
                    </a:ext>
                  </a:extLst>
                </p:cNvPr>
                <p:cNvSpPr txBox="1"/>
                <p:nvPr/>
              </p:nvSpPr>
              <p:spPr>
                <a:xfrm>
                  <a:off x="3260451" y="2895133"/>
                  <a:ext cx="5847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800" b="0" i="1" smtClean="0">
                                <a:latin typeface="Cambria Math" panose="02040503050406030204" pitchFamily="18" charset="0"/>
                              </a:rPr>
                            </m:ctrlPr>
                          </m:sSupPr>
                          <m:e>
                            <m:r>
                              <a:rPr lang="en-GB" sz="2800" i="1">
                                <a:latin typeface="Cambria Math" panose="02040503050406030204" pitchFamily="18" charset="0"/>
                              </a:rPr>
                              <m:t>𝑥</m:t>
                            </m:r>
                          </m:e>
                          <m:sup>
                            <m:r>
                              <a:rPr lang="en-GB" sz="2800" b="0" i="1" smtClean="0">
                                <a:latin typeface="Cambria Math" panose="02040503050406030204" pitchFamily="18" charset="0"/>
                              </a:rPr>
                              <m:t>′</m:t>
                            </m:r>
                          </m:sup>
                        </m:sSup>
                      </m:oMath>
                    </m:oMathPara>
                  </a14:m>
                  <a:endParaRPr lang="en-GB" sz="2800" dirty="0"/>
                </a:p>
              </p:txBody>
            </p:sp>
          </mc:Choice>
          <mc:Fallback xmlns="">
            <p:sp>
              <p:nvSpPr>
                <p:cNvPr id="33" name="TextBox 32">
                  <a:extLst>
                    <a:ext uri="{FF2B5EF4-FFF2-40B4-BE49-F238E27FC236}">
                      <a16:creationId xmlns:a16="http://schemas.microsoft.com/office/drawing/2014/main" id="{DD9A2072-5220-B93E-321D-7C997C59257B}"/>
                    </a:ext>
                  </a:extLst>
                </p:cNvPr>
                <p:cNvSpPr txBox="1">
                  <a:spLocks noRot="1" noChangeAspect="1" noMove="1" noResize="1" noEditPoints="1" noAdjustHandles="1" noChangeArrowheads="1" noChangeShapeType="1" noTextEdit="1"/>
                </p:cNvSpPr>
                <p:nvPr/>
              </p:nvSpPr>
              <p:spPr>
                <a:xfrm>
                  <a:off x="3260451" y="2895133"/>
                  <a:ext cx="584711" cy="523220"/>
                </a:xfrm>
                <a:prstGeom prst="rect">
                  <a:avLst/>
                </a:prstGeom>
                <a:blipFill>
                  <a:blip r:embed="rId10"/>
                  <a:stretch>
                    <a:fillRect/>
                  </a:stretch>
                </a:blipFill>
              </p:spPr>
              <p:txBody>
                <a:bodyPr/>
                <a:lstStyle/>
                <a:p>
                  <a:r>
                    <a:rPr lang="en-GB">
                      <a:noFill/>
                    </a:rPr>
                    <a:t> </a:t>
                  </a:r>
                </a:p>
              </p:txBody>
            </p:sp>
          </mc:Fallback>
        </mc:AlternateContent>
      </p:grpSp>
      <p:grpSp>
        <p:nvGrpSpPr>
          <p:cNvPr id="21" name="Group 20">
            <a:extLst>
              <a:ext uri="{FF2B5EF4-FFF2-40B4-BE49-F238E27FC236}">
                <a16:creationId xmlns:a16="http://schemas.microsoft.com/office/drawing/2014/main" id="{CC43674D-D0A0-177E-D9C9-E9B8405282F8}"/>
              </a:ext>
            </a:extLst>
          </p:cNvPr>
          <p:cNvGrpSpPr/>
          <p:nvPr/>
        </p:nvGrpSpPr>
        <p:grpSpPr>
          <a:xfrm>
            <a:off x="3976742" y="3036138"/>
            <a:ext cx="677686" cy="552223"/>
            <a:chOff x="3237301" y="2866130"/>
            <a:chExt cx="677686" cy="552223"/>
          </a:xfrm>
        </p:grpSpPr>
        <p:sp>
          <p:nvSpPr>
            <p:cNvPr id="22" name="Oval 21">
              <a:extLst>
                <a:ext uri="{FF2B5EF4-FFF2-40B4-BE49-F238E27FC236}">
                  <a16:creationId xmlns:a16="http://schemas.microsoft.com/office/drawing/2014/main" id="{0C6E19FB-3543-27E2-86F9-C16287565A6D}"/>
                </a:ext>
              </a:extLst>
            </p:cNvPr>
            <p:cNvSpPr/>
            <p:nvPr/>
          </p:nvSpPr>
          <p:spPr>
            <a:xfrm>
              <a:off x="3254410" y="2866130"/>
              <a:ext cx="596795" cy="54987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87DBDAD-C572-0A9F-145D-55BB58D79E12}"/>
                    </a:ext>
                  </a:extLst>
                </p:cNvPr>
                <p:cNvSpPr txBox="1"/>
                <p:nvPr/>
              </p:nvSpPr>
              <p:spPr>
                <a:xfrm>
                  <a:off x="3237301" y="2895133"/>
                  <a:ext cx="67768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800" b="0" i="1" smtClean="0">
                                <a:latin typeface="Cambria Math" panose="02040503050406030204" pitchFamily="18" charset="0"/>
                              </a:rPr>
                            </m:ctrlPr>
                          </m:sSupPr>
                          <m:e>
                            <m:r>
                              <a:rPr lang="en-GB" sz="2800" i="1">
                                <a:latin typeface="Cambria Math" panose="02040503050406030204" pitchFamily="18" charset="0"/>
                              </a:rPr>
                              <m:t>𝑥</m:t>
                            </m:r>
                          </m:e>
                          <m:sup>
                            <m:r>
                              <a:rPr lang="en-GB" sz="2800" b="0" i="1" smtClean="0">
                                <a:latin typeface="Cambria Math" panose="02040503050406030204" pitchFamily="18" charset="0"/>
                              </a:rPr>
                              <m:t>′′</m:t>
                            </m:r>
                          </m:sup>
                        </m:sSup>
                      </m:oMath>
                    </m:oMathPara>
                  </a14:m>
                  <a:endParaRPr lang="en-GB" sz="2800" dirty="0"/>
                </a:p>
              </p:txBody>
            </p:sp>
          </mc:Choice>
          <mc:Fallback xmlns="">
            <p:sp>
              <p:nvSpPr>
                <p:cNvPr id="23" name="TextBox 22">
                  <a:extLst>
                    <a:ext uri="{FF2B5EF4-FFF2-40B4-BE49-F238E27FC236}">
                      <a16:creationId xmlns:a16="http://schemas.microsoft.com/office/drawing/2014/main" id="{087DBDAD-C572-0A9F-145D-55BB58D79E12}"/>
                    </a:ext>
                  </a:extLst>
                </p:cNvPr>
                <p:cNvSpPr txBox="1">
                  <a:spLocks noRot="1" noChangeAspect="1" noMove="1" noResize="1" noEditPoints="1" noAdjustHandles="1" noChangeArrowheads="1" noChangeShapeType="1" noTextEdit="1"/>
                </p:cNvSpPr>
                <p:nvPr/>
              </p:nvSpPr>
              <p:spPr>
                <a:xfrm>
                  <a:off x="3237301" y="2895133"/>
                  <a:ext cx="677686" cy="523220"/>
                </a:xfrm>
                <a:prstGeom prst="rect">
                  <a:avLst/>
                </a:prstGeom>
                <a:blipFill>
                  <a:blip r:embed="rId11"/>
                  <a:stretch>
                    <a:fillRect/>
                  </a:stretch>
                </a:blipFill>
              </p:spPr>
              <p:txBody>
                <a:bodyPr/>
                <a:lstStyle/>
                <a:p>
                  <a:r>
                    <a:rPr lang="en-GB">
                      <a:noFill/>
                    </a:rPr>
                    <a:t> </a:t>
                  </a:r>
                </a:p>
              </p:txBody>
            </p:sp>
          </mc:Fallback>
        </mc:AlternateContent>
      </p:grpSp>
      <p:grpSp>
        <p:nvGrpSpPr>
          <p:cNvPr id="24" name="Group 23">
            <a:extLst>
              <a:ext uri="{FF2B5EF4-FFF2-40B4-BE49-F238E27FC236}">
                <a16:creationId xmlns:a16="http://schemas.microsoft.com/office/drawing/2014/main" id="{2CB1B960-5322-F6B2-FB34-C7EF5186A3CD}"/>
              </a:ext>
            </a:extLst>
          </p:cNvPr>
          <p:cNvGrpSpPr/>
          <p:nvPr/>
        </p:nvGrpSpPr>
        <p:grpSpPr>
          <a:xfrm>
            <a:off x="4620528" y="3258127"/>
            <a:ext cx="770660" cy="552223"/>
            <a:chOff x="3191002" y="2866130"/>
            <a:chExt cx="770660" cy="552223"/>
          </a:xfrm>
        </p:grpSpPr>
        <p:sp>
          <p:nvSpPr>
            <p:cNvPr id="25" name="Oval 24">
              <a:extLst>
                <a:ext uri="{FF2B5EF4-FFF2-40B4-BE49-F238E27FC236}">
                  <a16:creationId xmlns:a16="http://schemas.microsoft.com/office/drawing/2014/main" id="{6528FB53-75E2-63E9-1654-BE6F9FD82FDA}"/>
                </a:ext>
              </a:extLst>
            </p:cNvPr>
            <p:cNvSpPr/>
            <p:nvPr/>
          </p:nvSpPr>
          <p:spPr>
            <a:xfrm>
              <a:off x="3254410" y="2866130"/>
              <a:ext cx="596795" cy="54987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1AF3591-998B-3BA0-4A48-0286029183F9}"/>
                    </a:ext>
                  </a:extLst>
                </p:cNvPr>
                <p:cNvSpPr txBox="1"/>
                <p:nvPr/>
              </p:nvSpPr>
              <p:spPr>
                <a:xfrm>
                  <a:off x="3191002" y="2895133"/>
                  <a:ext cx="77066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800" b="0" i="1" smtClean="0">
                                <a:latin typeface="Cambria Math" panose="02040503050406030204" pitchFamily="18" charset="0"/>
                              </a:rPr>
                            </m:ctrlPr>
                          </m:sSupPr>
                          <m:e>
                            <m:r>
                              <a:rPr lang="en-GB" sz="2800" i="1">
                                <a:latin typeface="Cambria Math" panose="02040503050406030204" pitchFamily="18" charset="0"/>
                              </a:rPr>
                              <m:t>𝑥</m:t>
                            </m:r>
                          </m:e>
                          <m:sup>
                            <m:r>
                              <a:rPr lang="en-GB" sz="2800" b="0" i="1" smtClean="0">
                                <a:latin typeface="Cambria Math" panose="02040503050406030204" pitchFamily="18" charset="0"/>
                              </a:rPr>
                              <m:t>′′′</m:t>
                            </m:r>
                          </m:sup>
                        </m:sSup>
                      </m:oMath>
                    </m:oMathPara>
                  </a14:m>
                  <a:endParaRPr lang="en-GB" sz="2800" dirty="0"/>
                </a:p>
              </p:txBody>
            </p:sp>
          </mc:Choice>
          <mc:Fallback xmlns="">
            <p:sp>
              <p:nvSpPr>
                <p:cNvPr id="26" name="TextBox 25">
                  <a:extLst>
                    <a:ext uri="{FF2B5EF4-FFF2-40B4-BE49-F238E27FC236}">
                      <a16:creationId xmlns:a16="http://schemas.microsoft.com/office/drawing/2014/main" id="{61AF3591-998B-3BA0-4A48-0286029183F9}"/>
                    </a:ext>
                  </a:extLst>
                </p:cNvPr>
                <p:cNvSpPr txBox="1">
                  <a:spLocks noRot="1" noChangeAspect="1" noMove="1" noResize="1" noEditPoints="1" noAdjustHandles="1" noChangeArrowheads="1" noChangeShapeType="1" noTextEdit="1"/>
                </p:cNvSpPr>
                <p:nvPr/>
              </p:nvSpPr>
              <p:spPr>
                <a:xfrm>
                  <a:off x="3191002" y="2895133"/>
                  <a:ext cx="770660" cy="523220"/>
                </a:xfrm>
                <a:prstGeom prst="rect">
                  <a:avLst/>
                </a:prstGeom>
                <a:blipFill>
                  <a:blip r:embed="rId12"/>
                  <a:stretch>
                    <a:fillRect/>
                  </a:stretch>
                </a:blipFill>
              </p:spPr>
              <p:txBody>
                <a:bodyPr/>
                <a:lstStyle/>
                <a:p>
                  <a:r>
                    <a:rPr lang="en-GB">
                      <a:noFill/>
                    </a:rPr>
                    <a:t> </a:t>
                  </a:r>
                </a:p>
              </p:txBody>
            </p:sp>
          </mc:Fallback>
        </mc:AlternateContent>
      </p:grpSp>
      <p:sp>
        <p:nvSpPr>
          <p:cNvPr id="10" name="Freeform 9">
            <a:extLst>
              <a:ext uri="{FF2B5EF4-FFF2-40B4-BE49-F238E27FC236}">
                <a16:creationId xmlns:a16="http://schemas.microsoft.com/office/drawing/2014/main" id="{17080B22-C45C-ADF9-3ECF-536C3668F290}"/>
              </a:ext>
            </a:extLst>
          </p:cNvPr>
          <p:cNvSpPr/>
          <p:nvPr/>
        </p:nvSpPr>
        <p:spPr>
          <a:xfrm>
            <a:off x="3139186" y="2413416"/>
            <a:ext cx="2775439" cy="1596453"/>
          </a:xfrm>
          <a:custGeom>
            <a:avLst/>
            <a:gdLst>
              <a:gd name="connsiteX0" fmla="*/ 143660 w 2775439"/>
              <a:gd name="connsiteY0" fmla="*/ 0 h 1596453"/>
              <a:gd name="connsiteX1" fmla="*/ 143660 w 2775439"/>
              <a:gd name="connsiteY1" fmla="*/ 0 h 1596453"/>
              <a:gd name="connsiteX2" fmla="*/ 121175 w 2775439"/>
              <a:gd name="connsiteY2" fmla="*/ 74951 h 1596453"/>
              <a:gd name="connsiteX3" fmla="*/ 91194 w 2775439"/>
              <a:gd name="connsiteY3" fmla="*/ 104932 h 1596453"/>
              <a:gd name="connsiteX4" fmla="*/ 53719 w 2775439"/>
              <a:gd name="connsiteY4" fmla="*/ 142407 h 1596453"/>
              <a:gd name="connsiteX5" fmla="*/ 46224 w 2775439"/>
              <a:gd name="connsiteY5" fmla="*/ 164892 h 1596453"/>
              <a:gd name="connsiteX6" fmla="*/ 31234 w 2775439"/>
              <a:gd name="connsiteY6" fmla="*/ 187377 h 1596453"/>
              <a:gd name="connsiteX7" fmla="*/ 16244 w 2775439"/>
              <a:gd name="connsiteY7" fmla="*/ 307299 h 1596453"/>
              <a:gd name="connsiteX8" fmla="*/ 1253 w 2775439"/>
              <a:gd name="connsiteY8" fmla="*/ 584617 h 1596453"/>
              <a:gd name="connsiteX9" fmla="*/ 8748 w 2775439"/>
              <a:gd name="connsiteY9" fmla="*/ 704538 h 1596453"/>
              <a:gd name="connsiteX10" fmla="*/ 23739 w 2775439"/>
              <a:gd name="connsiteY10" fmla="*/ 749509 h 1596453"/>
              <a:gd name="connsiteX11" fmla="*/ 31234 w 2775439"/>
              <a:gd name="connsiteY11" fmla="*/ 771994 h 1596453"/>
              <a:gd name="connsiteX12" fmla="*/ 38729 w 2775439"/>
              <a:gd name="connsiteY12" fmla="*/ 854440 h 1596453"/>
              <a:gd name="connsiteX13" fmla="*/ 68709 w 2775439"/>
              <a:gd name="connsiteY13" fmla="*/ 899410 h 1596453"/>
              <a:gd name="connsiteX14" fmla="*/ 83699 w 2775439"/>
              <a:gd name="connsiteY14" fmla="*/ 944381 h 1596453"/>
              <a:gd name="connsiteX15" fmla="*/ 106184 w 2775439"/>
              <a:gd name="connsiteY15" fmla="*/ 959371 h 1596453"/>
              <a:gd name="connsiteX16" fmla="*/ 121175 w 2775439"/>
              <a:gd name="connsiteY16" fmla="*/ 974361 h 1596453"/>
              <a:gd name="connsiteX17" fmla="*/ 143660 w 2775439"/>
              <a:gd name="connsiteY17" fmla="*/ 981856 h 1596453"/>
              <a:gd name="connsiteX18" fmla="*/ 181135 w 2775439"/>
              <a:gd name="connsiteY18" fmla="*/ 1034322 h 1596453"/>
              <a:gd name="connsiteX19" fmla="*/ 241096 w 2775439"/>
              <a:gd name="connsiteY19" fmla="*/ 1041817 h 1596453"/>
              <a:gd name="connsiteX20" fmla="*/ 263581 w 2775439"/>
              <a:gd name="connsiteY20" fmla="*/ 1049312 h 1596453"/>
              <a:gd name="connsiteX21" fmla="*/ 293562 w 2775439"/>
              <a:gd name="connsiteY21" fmla="*/ 1086787 h 1596453"/>
              <a:gd name="connsiteX22" fmla="*/ 390998 w 2775439"/>
              <a:gd name="connsiteY22" fmla="*/ 1094282 h 1596453"/>
              <a:gd name="connsiteX23" fmla="*/ 518414 w 2775439"/>
              <a:gd name="connsiteY23" fmla="*/ 1146748 h 1596453"/>
              <a:gd name="connsiteX24" fmla="*/ 540899 w 2775439"/>
              <a:gd name="connsiteY24" fmla="*/ 1154243 h 1596453"/>
              <a:gd name="connsiteX25" fmla="*/ 788237 w 2775439"/>
              <a:gd name="connsiteY25" fmla="*/ 1169233 h 1596453"/>
              <a:gd name="connsiteX26" fmla="*/ 930644 w 2775439"/>
              <a:gd name="connsiteY26" fmla="*/ 1191718 h 1596453"/>
              <a:gd name="connsiteX27" fmla="*/ 953129 w 2775439"/>
              <a:gd name="connsiteY27" fmla="*/ 1199214 h 1596453"/>
              <a:gd name="connsiteX28" fmla="*/ 1043070 w 2775439"/>
              <a:gd name="connsiteY28" fmla="*/ 1244184 h 1596453"/>
              <a:gd name="connsiteX29" fmla="*/ 1230447 w 2775439"/>
              <a:gd name="connsiteY29" fmla="*/ 1259174 h 1596453"/>
              <a:gd name="connsiteX30" fmla="*/ 1275417 w 2775439"/>
              <a:gd name="connsiteY30" fmla="*/ 1281659 h 1596453"/>
              <a:gd name="connsiteX31" fmla="*/ 1290407 w 2775439"/>
              <a:gd name="connsiteY31" fmla="*/ 1296650 h 1596453"/>
              <a:gd name="connsiteX32" fmla="*/ 1312893 w 2775439"/>
              <a:gd name="connsiteY32" fmla="*/ 1304145 h 1596453"/>
              <a:gd name="connsiteX33" fmla="*/ 1335378 w 2775439"/>
              <a:gd name="connsiteY33" fmla="*/ 1319135 h 1596453"/>
              <a:gd name="connsiteX34" fmla="*/ 1380348 w 2775439"/>
              <a:gd name="connsiteY34" fmla="*/ 1334125 h 1596453"/>
              <a:gd name="connsiteX35" fmla="*/ 1432814 w 2775439"/>
              <a:gd name="connsiteY35" fmla="*/ 1349115 h 1596453"/>
              <a:gd name="connsiteX36" fmla="*/ 1500270 w 2775439"/>
              <a:gd name="connsiteY36" fmla="*/ 1356610 h 1596453"/>
              <a:gd name="connsiteX37" fmla="*/ 1567725 w 2775439"/>
              <a:gd name="connsiteY37" fmla="*/ 1394086 h 1596453"/>
              <a:gd name="connsiteX38" fmla="*/ 1590211 w 2775439"/>
              <a:gd name="connsiteY38" fmla="*/ 1409076 h 1596453"/>
              <a:gd name="connsiteX39" fmla="*/ 1612696 w 2775439"/>
              <a:gd name="connsiteY39" fmla="*/ 1431561 h 1596453"/>
              <a:gd name="connsiteX40" fmla="*/ 1635181 w 2775439"/>
              <a:gd name="connsiteY40" fmla="*/ 1446551 h 1596453"/>
              <a:gd name="connsiteX41" fmla="*/ 1657666 w 2775439"/>
              <a:gd name="connsiteY41" fmla="*/ 1469036 h 1596453"/>
              <a:gd name="connsiteX42" fmla="*/ 1717627 w 2775439"/>
              <a:gd name="connsiteY42" fmla="*/ 1484027 h 1596453"/>
              <a:gd name="connsiteX43" fmla="*/ 1740112 w 2775439"/>
              <a:gd name="connsiteY43" fmla="*/ 1491522 h 1596453"/>
              <a:gd name="connsiteX44" fmla="*/ 1770093 w 2775439"/>
              <a:gd name="connsiteY44" fmla="*/ 1499017 h 1596453"/>
              <a:gd name="connsiteX45" fmla="*/ 1837548 w 2775439"/>
              <a:gd name="connsiteY45" fmla="*/ 1528997 h 1596453"/>
              <a:gd name="connsiteX46" fmla="*/ 1897509 w 2775439"/>
              <a:gd name="connsiteY46" fmla="*/ 1551482 h 1596453"/>
              <a:gd name="connsiteX47" fmla="*/ 1942480 w 2775439"/>
              <a:gd name="connsiteY47" fmla="*/ 1566473 h 1596453"/>
              <a:gd name="connsiteX48" fmla="*/ 1964965 w 2775439"/>
              <a:gd name="connsiteY48" fmla="*/ 1573968 h 1596453"/>
              <a:gd name="connsiteX49" fmla="*/ 2047411 w 2775439"/>
              <a:gd name="connsiteY49" fmla="*/ 1588958 h 1596453"/>
              <a:gd name="connsiteX50" fmla="*/ 2107371 w 2775439"/>
              <a:gd name="connsiteY50" fmla="*/ 1596453 h 1596453"/>
              <a:gd name="connsiteX51" fmla="*/ 2167332 w 2775439"/>
              <a:gd name="connsiteY51" fmla="*/ 1581463 h 1596453"/>
              <a:gd name="connsiteX52" fmla="*/ 2219798 w 2775439"/>
              <a:gd name="connsiteY52" fmla="*/ 1566473 h 1596453"/>
              <a:gd name="connsiteX53" fmla="*/ 2257273 w 2775439"/>
              <a:gd name="connsiteY53" fmla="*/ 1558977 h 1596453"/>
              <a:gd name="connsiteX54" fmla="*/ 2414670 w 2775439"/>
              <a:gd name="connsiteY54" fmla="*/ 1551482 h 1596453"/>
              <a:gd name="connsiteX55" fmla="*/ 2459640 w 2775439"/>
              <a:gd name="connsiteY55" fmla="*/ 1543987 h 1596453"/>
              <a:gd name="connsiteX56" fmla="*/ 2512106 w 2775439"/>
              <a:gd name="connsiteY56" fmla="*/ 1536492 h 1596453"/>
              <a:gd name="connsiteX57" fmla="*/ 2557076 w 2775439"/>
              <a:gd name="connsiteY57" fmla="*/ 1499017 h 1596453"/>
              <a:gd name="connsiteX58" fmla="*/ 2602047 w 2775439"/>
              <a:gd name="connsiteY58" fmla="*/ 1476532 h 1596453"/>
              <a:gd name="connsiteX59" fmla="*/ 2617037 w 2775439"/>
              <a:gd name="connsiteY59" fmla="*/ 1461541 h 1596453"/>
              <a:gd name="connsiteX60" fmla="*/ 2639522 w 2775439"/>
              <a:gd name="connsiteY60" fmla="*/ 1454046 h 1596453"/>
              <a:gd name="connsiteX61" fmla="*/ 2662007 w 2775439"/>
              <a:gd name="connsiteY61" fmla="*/ 1439056 h 1596453"/>
              <a:gd name="connsiteX62" fmla="*/ 2676998 w 2775439"/>
              <a:gd name="connsiteY62" fmla="*/ 1394086 h 1596453"/>
              <a:gd name="connsiteX63" fmla="*/ 2691988 w 2775439"/>
              <a:gd name="connsiteY63" fmla="*/ 1304145 h 1596453"/>
              <a:gd name="connsiteX64" fmla="*/ 2706978 w 2775439"/>
              <a:gd name="connsiteY64" fmla="*/ 1289154 h 1596453"/>
              <a:gd name="connsiteX65" fmla="*/ 2721968 w 2775439"/>
              <a:gd name="connsiteY65" fmla="*/ 1266669 h 1596453"/>
              <a:gd name="connsiteX66" fmla="*/ 2729463 w 2775439"/>
              <a:gd name="connsiteY66" fmla="*/ 1244184 h 1596453"/>
              <a:gd name="connsiteX67" fmla="*/ 2759444 w 2775439"/>
              <a:gd name="connsiteY67" fmla="*/ 1206709 h 1596453"/>
              <a:gd name="connsiteX68" fmla="*/ 2774434 w 2775439"/>
              <a:gd name="connsiteY68" fmla="*/ 1161738 h 1596453"/>
              <a:gd name="connsiteX69" fmla="*/ 2744453 w 2775439"/>
              <a:gd name="connsiteY69" fmla="*/ 1094282 h 1596453"/>
              <a:gd name="connsiteX70" fmla="*/ 2721968 w 2775439"/>
              <a:gd name="connsiteY70" fmla="*/ 1049312 h 1596453"/>
              <a:gd name="connsiteX71" fmla="*/ 2714473 w 2775439"/>
              <a:gd name="connsiteY71" fmla="*/ 1026827 h 1596453"/>
              <a:gd name="connsiteX72" fmla="*/ 2669503 w 2775439"/>
              <a:gd name="connsiteY72" fmla="*/ 959371 h 1596453"/>
              <a:gd name="connsiteX73" fmla="*/ 2654512 w 2775439"/>
              <a:gd name="connsiteY73" fmla="*/ 936886 h 1596453"/>
              <a:gd name="connsiteX74" fmla="*/ 2639522 w 2775439"/>
              <a:gd name="connsiteY74" fmla="*/ 921895 h 1596453"/>
              <a:gd name="connsiteX75" fmla="*/ 2609542 w 2775439"/>
              <a:gd name="connsiteY75" fmla="*/ 876925 h 1596453"/>
              <a:gd name="connsiteX76" fmla="*/ 2602047 w 2775439"/>
              <a:gd name="connsiteY76" fmla="*/ 854440 h 1596453"/>
              <a:gd name="connsiteX77" fmla="*/ 2579562 w 2775439"/>
              <a:gd name="connsiteY77" fmla="*/ 831954 h 1596453"/>
              <a:gd name="connsiteX78" fmla="*/ 2549581 w 2775439"/>
              <a:gd name="connsiteY78" fmla="*/ 779489 h 1596453"/>
              <a:gd name="connsiteX79" fmla="*/ 2504611 w 2775439"/>
              <a:gd name="connsiteY79" fmla="*/ 742014 h 1596453"/>
              <a:gd name="connsiteX80" fmla="*/ 2459640 w 2775439"/>
              <a:gd name="connsiteY80" fmla="*/ 727023 h 1596453"/>
              <a:gd name="connsiteX81" fmla="*/ 2429660 w 2775439"/>
              <a:gd name="connsiteY81" fmla="*/ 712033 h 1596453"/>
              <a:gd name="connsiteX82" fmla="*/ 2317234 w 2775439"/>
              <a:gd name="connsiteY82" fmla="*/ 697043 h 1596453"/>
              <a:gd name="connsiteX83" fmla="*/ 2197312 w 2775439"/>
              <a:gd name="connsiteY83" fmla="*/ 682053 h 1596453"/>
              <a:gd name="connsiteX84" fmla="*/ 2047411 w 2775439"/>
              <a:gd name="connsiteY84" fmla="*/ 682053 h 1596453"/>
              <a:gd name="connsiteX85" fmla="*/ 2032421 w 2775439"/>
              <a:gd name="connsiteY85" fmla="*/ 659568 h 1596453"/>
              <a:gd name="connsiteX86" fmla="*/ 2009935 w 2775439"/>
              <a:gd name="connsiteY86" fmla="*/ 629587 h 1596453"/>
              <a:gd name="connsiteX87" fmla="*/ 1994945 w 2775439"/>
              <a:gd name="connsiteY87" fmla="*/ 599607 h 1596453"/>
              <a:gd name="connsiteX88" fmla="*/ 1972460 w 2775439"/>
              <a:gd name="connsiteY88" fmla="*/ 577122 h 1596453"/>
              <a:gd name="connsiteX89" fmla="*/ 1927489 w 2775439"/>
              <a:gd name="connsiteY89" fmla="*/ 517161 h 1596453"/>
              <a:gd name="connsiteX90" fmla="*/ 1905004 w 2775439"/>
              <a:gd name="connsiteY90" fmla="*/ 502171 h 1596453"/>
              <a:gd name="connsiteX91" fmla="*/ 1875024 w 2775439"/>
              <a:gd name="connsiteY91" fmla="*/ 479686 h 1596453"/>
              <a:gd name="connsiteX92" fmla="*/ 1845044 w 2775439"/>
              <a:gd name="connsiteY92" fmla="*/ 442210 h 1596453"/>
              <a:gd name="connsiteX93" fmla="*/ 1800073 w 2775439"/>
              <a:gd name="connsiteY93" fmla="*/ 397240 h 1596453"/>
              <a:gd name="connsiteX94" fmla="*/ 1762598 w 2775439"/>
              <a:gd name="connsiteY94" fmla="*/ 367259 h 1596453"/>
              <a:gd name="connsiteX95" fmla="*/ 1103030 w 2775439"/>
              <a:gd name="connsiteY95" fmla="*/ 367259 h 1596453"/>
              <a:gd name="connsiteX96" fmla="*/ 1020584 w 2775439"/>
              <a:gd name="connsiteY96" fmla="*/ 359764 h 1596453"/>
              <a:gd name="connsiteX97" fmla="*/ 953129 w 2775439"/>
              <a:gd name="connsiteY97" fmla="*/ 344774 h 1596453"/>
              <a:gd name="connsiteX98" fmla="*/ 840703 w 2775439"/>
              <a:gd name="connsiteY98" fmla="*/ 329784 h 1596453"/>
              <a:gd name="connsiteX99" fmla="*/ 818217 w 2775439"/>
              <a:gd name="connsiteY99" fmla="*/ 322289 h 1596453"/>
              <a:gd name="connsiteX100" fmla="*/ 758257 w 2775439"/>
              <a:gd name="connsiteY100" fmla="*/ 269823 h 1596453"/>
              <a:gd name="connsiteX101" fmla="*/ 743266 w 2775439"/>
              <a:gd name="connsiteY101" fmla="*/ 254833 h 1596453"/>
              <a:gd name="connsiteX102" fmla="*/ 720781 w 2775439"/>
              <a:gd name="connsiteY102" fmla="*/ 239843 h 1596453"/>
              <a:gd name="connsiteX103" fmla="*/ 668316 w 2775439"/>
              <a:gd name="connsiteY103" fmla="*/ 179882 h 1596453"/>
              <a:gd name="connsiteX104" fmla="*/ 623345 w 2775439"/>
              <a:gd name="connsiteY104" fmla="*/ 164892 h 1596453"/>
              <a:gd name="connsiteX105" fmla="*/ 600860 w 2775439"/>
              <a:gd name="connsiteY105" fmla="*/ 157397 h 1596453"/>
              <a:gd name="connsiteX106" fmla="*/ 465948 w 2775439"/>
              <a:gd name="connsiteY106" fmla="*/ 157397 h 1596453"/>
              <a:gd name="connsiteX107" fmla="*/ 443463 w 2775439"/>
              <a:gd name="connsiteY107" fmla="*/ 134912 h 1596453"/>
              <a:gd name="connsiteX108" fmla="*/ 398493 w 2775439"/>
              <a:gd name="connsiteY108" fmla="*/ 104932 h 1596453"/>
              <a:gd name="connsiteX109" fmla="*/ 376007 w 2775439"/>
              <a:gd name="connsiteY109" fmla="*/ 89941 h 1596453"/>
              <a:gd name="connsiteX110" fmla="*/ 308552 w 2775439"/>
              <a:gd name="connsiteY110" fmla="*/ 52466 h 1596453"/>
              <a:gd name="connsiteX111" fmla="*/ 263581 w 2775439"/>
              <a:gd name="connsiteY111" fmla="*/ 14991 h 1596453"/>
              <a:gd name="connsiteX112" fmla="*/ 241096 w 2775439"/>
              <a:gd name="connsiteY112" fmla="*/ 7495 h 1596453"/>
              <a:gd name="connsiteX113" fmla="*/ 158650 w 2775439"/>
              <a:gd name="connsiteY113" fmla="*/ 29981 h 1596453"/>
              <a:gd name="connsiteX114" fmla="*/ 121175 w 2775439"/>
              <a:gd name="connsiteY114" fmla="*/ 44971 h 1596453"/>
              <a:gd name="connsiteX115" fmla="*/ 143660 w 2775439"/>
              <a:gd name="connsiteY115" fmla="*/ 0 h 159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75439" h="1596453">
                <a:moveTo>
                  <a:pt x="143660" y="0"/>
                </a:moveTo>
                <a:lnTo>
                  <a:pt x="143660" y="0"/>
                </a:lnTo>
                <a:cubicBezTo>
                  <a:pt x="136165" y="24984"/>
                  <a:pt x="132840" y="51621"/>
                  <a:pt x="121175" y="74951"/>
                </a:cubicBezTo>
                <a:cubicBezTo>
                  <a:pt x="114854" y="87592"/>
                  <a:pt x="99034" y="93172"/>
                  <a:pt x="91194" y="104932"/>
                </a:cubicBezTo>
                <a:cubicBezTo>
                  <a:pt x="71207" y="134912"/>
                  <a:pt x="83699" y="122420"/>
                  <a:pt x="53719" y="142407"/>
                </a:cubicBezTo>
                <a:cubicBezTo>
                  <a:pt x="51221" y="149902"/>
                  <a:pt x="49757" y="157826"/>
                  <a:pt x="46224" y="164892"/>
                </a:cubicBezTo>
                <a:cubicBezTo>
                  <a:pt x="42196" y="172949"/>
                  <a:pt x="32894" y="178523"/>
                  <a:pt x="31234" y="187377"/>
                </a:cubicBezTo>
                <a:cubicBezTo>
                  <a:pt x="-3484" y="372542"/>
                  <a:pt x="40496" y="234544"/>
                  <a:pt x="16244" y="307299"/>
                </a:cubicBezTo>
                <a:cubicBezTo>
                  <a:pt x="11247" y="399738"/>
                  <a:pt x="-4522" y="492223"/>
                  <a:pt x="1253" y="584617"/>
                </a:cubicBezTo>
                <a:cubicBezTo>
                  <a:pt x="3751" y="624591"/>
                  <a:pt x="3336" y="664854"/>
                  <a:pt x="8748" y="704538"/>
                </a:cubicBezTo>
                <a:cubicBezTo>
                  <a:pt x="10883" y="720194"/>
                  <a:pt x="18742" y="734519"/>
                  <a:pt x="23739" y="749509"/>
                </a:cubicBezTo>
                <a:lnTo>
                  <a:pt x="31234" y="771994"/>
                </a:lnTo>
                <a:cubicBezTo>
                  <a:pt x="33732" y="799476"/>
                  <a:pt x="30943" y="827966"/>
                  <a:pt x="38729" y="854440"/>
                </a:cubicBezTo>
                <a:cubicBezTo>
                  <a:pt x="43812" y="871724"/>
                  <a:pt x="63012" y="882319"/>
                  <a:pt x="68709" y="899410"/>
                </a:cubicBezTo>
                <a:cubicBezTo>
                  <a:pt x="73706" y="914400"/>
                  <a:pt x="70552" y="935616"/>
                  <a:pt x="83699" y="944381"/>
                </a:cubicBezTo>
                <a:cubicBezTo>
                  <a:pt x="91194" y="949378"/>
                  <a:pt x="99150" y="953744"/>
                  <a:pt x="106184" y="959371"/>
                </a:cubicBezTo>
                <a:cubicBezTo>
                  <a:pt x="111702" y="963785"/>
                  <a:pt x="115115" y="970725"/>
                  <a:pt x="121175" y="974361"/>
                </a:cubicBezTo>
                <a:cubicBezTo>
                  <a:pt x="127950" y="978426"/>
                  <a:pt x="136165" y="979358"/>
                  <a:pt x="143660" y="981856"/>
                </a:cubicBezTo>
                <a:cubicBezTo>
                  <a:pt x="157119" y="1022233"/>
                  <a:pt x="145674" y="1027875"/>
                  <a:pt x="181135" y="1034322"/>
                </a:cubicBezTo>
                <a:cubicBezTo>
                  <a:pt x="200953" y="1037925"/>
                  <a:pt x="221109" y="1039319"/>
                  <a:pt x="241096" y="1041817"/>
                </a:cubicBezTo>
                <a:cubicBezTo>
                  <a:pt x="248591" y="1044315"/>
                  <a:pt x="257412" y="1044377"/>
                  <a:pt x="263581" y="1049312"/>
                </a:cubicBezTo>
                <a:cubicBezTo>
                  <a:pt x="268250" y="1053047"/>
                  <a:pt x="283373" y="1084749"/>
                  <a:pt x="293562" y="1086787"/>
                </a:cubicBezTo>
                <a:cubicBezTo>
                  <a:pt x="325504" y="1093175"/>
                  <a:pt x="358519" y="1091784"/>
                  <a:pt x="390998" y="1094282"/>
                </a:cubicBezTo>
                <a:cubicBezTo>
                  <a:pt x="439047" y="1166357"/>
                  <a:pt x="403015" y="1137871"/>
                  <a:pt x="518414" y="1146748"/>
                </a:cubicBezTo>
                <a:cubicBezTo>
                  <a:pt x="525909" y="1149246"/>
                  <a:pt x="533234" y="1152327"/>
                  <a:pt x="540899" y="1154243"/>
                </a:cubicBezTo>
                <a:cubicBezTo>
                  <a:pt x="622253" y="1174581"/>
                  <a:pt x="701699" y="1166142"/>
                  <a:pt x="788237" y="1169233"/>
                </a:cubicBezTo>
                <a:cubicBezTo>
                  <a:pt x="901417" y="1177939"/>
                  <a:pt x="854775" y="1166428"/>
                  <a:pt x="930644" y="1191718"/>
                </a:cubicBezTo>
                <a:cubicBezTo>
                  <a:pt x="938139" y="1194216"/>
                  <a:pt x="946555" y="1194832"/>
                  <a:pt x="953129" y="1199214"/>
                </a:cubicBezTo>
                <a:cubicBezTo>
                  <a:pt x="982111" y="1218535"/>
                  <a:pt x="1006562" y="1240533"/>
                  <a:pt x="1043070" y="1244184"/>
                </a:cubicBezTo>
                <a:cubicBezTo>
                  <a:pt x="1155393" y="1255416"/>
                  <a:pt x="1092968" y="1250009"/>
                  <a:pt x="1230447" y="1259174"/>
                </a:cubicBezTo>
                <a:cubicBezTo>
                  <a:pt x="1254195" y="1267090"/>
                  <a:pt x="1254662" y="1265055"/>
                  <a:pt x="1275417" y="1281659"/>
                </a:cubicBezTo>
                <a:cubicBezTo>
                  <a:pt x="1280935" y="1286074"/>
                  <a:pt x="1284347" y="1293014"/>
                  <a:pt x="1290407" y="1296650"/>
                </a:cubicBezTo>
                <a:cubicBezTo>
                  <a:pt x="1297182" y="1300715"/>
                  <a:pt x="1305398" y="1301647"/>
                  <a:pt x="1312893" y="1304145"/>
                </a:cubicBezTo>
                <a:cubicBezTo>
                  <a:pt x="1320388" y="1309142"/>
                  <a:pt x="1327147" y="1315477"/>
                  <a:pt x="1335378" y="1319135"/>
                </a:cubicBezTo>
                <a:cubicBezTo>
                  <a:pt x="1349817" y="1325552"/>
                  <a:pt x="1365358" y="1329128"/>
                  <a:pt x="1380348" y="1334125"/>
                </a:cubicBezTo>
                <a:cubicBezTo>
                  <a:pt x="1397136" y="1339721"/>
                  <a:pt x="1415339" y="1346427"/>
                  <a:pt x="1432814" y="1349115"/>
                </a:cubicBezTo>
                <a:cubicBezTo>
                  <a:pt x="1455175" y="1352555"/>
                  <a:pt x="1477785" y="1354112"/>
                  <a:pt x="1500270" y="1356610"/>
                </a:cubicBezTo>
                <a:cubicBezTo>
                  <a:pt x="1539848" y="1369803"/>
                  <a:pt x="1516179" y="1359722"/>
                  <a:pt x="1567725" y="1394086"/>
                </a:cubicBezTo>
                <a:cubicBezTo>
                  <a:pt x="1575220" y="1399083"/>
                  <a:pt x="1583841" y="1402706"/>
                  <a:pt x="1590211" y="1409076"/>
                </a:cubicBezTo>
                <a:cubicBezTo>
                  <a:pt x="1597706" y="1416571"/>
                  <a:pt x="1604553" y="1424775"/>
                  <a:pt x="1612696" y="1431561"/>
                </a:cubicBezTo>
                <a:cubicBezTo>
                  <a:pt x="1619616" y="1437328"/>
                  <a:pt x="1628261" y="1440784"/>
                  <a:pt x="1635181" y="1446551"/>
                </a:cubicBezTo>
                <a:cubicBezTo>
                  <a:pt x="1643324" y="1453337"/>
                  <a:pt x="1648847" y="1463156"/>
                  <a:pt x="1657666" y="1469036"/>
                </a:cubicBezTo>
                <a:cubicBezTo>
                  <a:pt x="1667948" y="1475891"/>
                  <a:pt x="1711567" y="1482512"/>
                  <a:pt x="1717627" y="1484027"/>
                </a:cubicBezTo>
                <a:cubicBezTo>
                  <a:pt x="1725292" y="1485943"/>
                  <a:pt x="1732516" y="1489352"/>
                  <a:pt x="1740112" y="1491522"/>
                </a:cubicBezTo>
                <a:cubicBezTo>
                  <a:pt x="1750017" y="1494352"/>
                  <a:pt x="1760099" y="1496519"/>
                  <a:pt x="1770093" y="1499017"/>
                </a:cubicBezTo>
                <a:cubicBezTo>
                  <a:pt x="1836228" y="1543107"/>
                  <a:pt x="1730527" y="1475489"/>
                  <a:pt x="1837548" y="1528997"/>
                </a:cubicBezTo>
                <a:cubicBezTo>
                  <a:pt x="1887815" y="1554130"/>
                  <a:pt x="1846481" y="1536173"/>
                  <a:pt x="1897509" y="1551482"/>
                </a:cubicBezTo>
                <a:cubicBezTo>
                  <a:pt x="1912644" y="1556023"/>
                  <a:pt x="1927490" y="1561476"/>
                  <a:pt x="1942480" y="1566473"/>
                </a:cubicBezTo>
                <a:cubicBezTo>
                  <a:pt x="1949975" y="1568971"/>
                  <a:pt x="1957218" y="1572419"/>
                  <a:pt x="1964965" y="1573968"/>
                </a:cubicBezTo>
                <a:cubicBezTo>
                  <a:pt x="1997248" y="1580425"/>
                  <a:pt x="2013845" y="1584163"/>
                  <a:pt x="2047411" y="1588958"/>
                </a:cubicBezTo>
                <a:cubicBezTo>
                  <a:pt x="2067351" y="1591807"/>
                  <a:pt x="2087384" y="1593955"/>
                  <a:pt x="2107371" y="1596453"/>
                </a:cubicBezTo>
                <a:cubicBezTo>
                  <a:pt x="2127358" y="1591456"/>
                  <a:pt x="2147787" y="1587978"/>
                  <a:pt x="2167332" y="1581463"/>
                </a:cubicBezTo>
                <a:cubicBezTo>
                  <a:pt x="2192376" y="1573115"/>
                  <a:pt x="2191558" y="1572749"/>
                  <a:pt x="2219798" y="1566473"/>
                </a:cubicBezTo>
                <a:cubicBezTo>
                  <a:pt x="2232234" y="1563709"/>
                  <a:pt x="2244571" y="1559954"/>
                  <a:pt x="2257273" y="1558977"/>
                </a:cubicBezTo>
                <a:cubicBezTo>
                  <a:pt x="2309643" y="1554948"/>
                  <a:pt x="2362204" y="1553980"/>
                  <a:pt x="2414670" y="1551482"/>
                </a:cubicBezTo>
                <a:lnTo>
                  <a:pt x="2459640" y="1543987"/>
                </a:lnTo>
                <a:cubicBezTo>
                  <a:pt x="2477101" y="1541301"/>
                  <a:pt x="2495185" y="1541568"/>
                  <a:pt x="2512106" y="1536492"/>
                </a:cubicBezTo>
                <a:cubicBezTo>
                  <a:pt x="2529552" y="1531258"/>
                  <a:pt x="2544529" y="1509473"/>
                  <a:pt x="2557076" y="1499017"/>
                </a:cubicBezTo>
                <a:cubicBezTo>
                  <a:pt x="2576448" y="1482874"/>
                  <a:pt x="2579512" y="1484044"/>
                  <a:pt x="2602047" y="1476532"/>
                </a:cubicBezTo>
                <a:cubicBezTo>
                  <a:pt x="2607044" y="1471535"/>
                  <a:pt x="2610978" y="1465177"/>
                  <a:pt x="2617037" y="1461541"/>
                </a:cubicBezTo>
                <a:cubicBezTo>
                  <a:pt x="2623811" y="1457476"/>
                  <a:pt x="2632456" y="1457579"/>
                  <a:pt x="2639522" y="1454046"/>
                </a:cubicBezTo>
                <a:cubicBezTo>
                  <a:pt x="2647579" y="1450018"/>
                  <a:pt x="2654512" y="1444053"/>
                  <a:pt x="2662007" y="1439056"/>
                </a:cubicBezTo>
                <a:cubicBezTo>
                  <a:pt x="2667004" y="1424066"/>
                  <a:pt x="2675038" y="1409765"/>
                  <a:pt x="2676998" y="1394086"/>
                </a:cubicBezTo>
                <a:cubicBezTo>
                  <a:pt x="2677701" y="1388459"/>
                  <a:pt x="2683734" y="1320653"/>
                  <a:pt x="2691988" y="1304145"/>
                </a:cubicBezTo>
                <a:cubicBezTo>
                  <a:pt x="2695148" y="1297824"/>
                  <a:pt x="2702564" y="1294672"/>
                  <a:pt x="2706978" y="1289154"/>
                </a:cubicBezTo>
                <a:cubicBezTo>
                  <a:pt x="2712605" y="1282120"/>
                  <a:pt x="2717940" y="1274726"/>
                  <a:pt x="2721968" y="1266669"/>
                </a:cubicBezTo>
                <a:cubicBezTo>
                  <a:pt x="2725501" y="1259603"/>
                  <a:pt x="2725930" y="1251250"/>
                  <a:pt x="2729463" y="1244184"/>
                </a:cubicBezTo>
                <a:cubicBezTo>
                  <a:pt x="2738919" y="1225273"/>
                  <a:pt x="2745500" y="1220652"/>
                  <a:pt x="2759444" y="1206709"/>
                </a:cubicBezTo>
                <a:cubicBezTo>
                  <a:pt x="2764441" y="1191719"/>
                  <a:pt x="2779431" y="1176728"/>
                  <a:pt x="2774434" y="1161738"/>
                </a:cubicBezTo>
                <a:cubicBezTo>
                  <a:pt x="2756595" y="1108222"/>
                  <a:pt x="2768209" y="1129915"/>
                  <a:pt x="2744453" y="1094282"/>
                </a:cubicBezTo>
                <a:cubicBezTo>
                  <a:pt x="2725614" y="1037765"/>
                  <a:pt x="2751027" y="1107429"/>
                  <a:pt x="2721968" y="1049312"/>
                </a:cubicBezTo>
                <a:cubicBezTo>
                  <a:pt x="2718435" y="1042246"/>
                  <a:pt x="2718310" y="1033733"/>
                  <a:pt x="2714473" y="1026827"/>
                </a:cubicBezTo>
                <a:cubicBezTo>
                  <a:pt x="2714472" y="1026825"/>
                  <a:pt x="2676999" y="970615"/>
                  <a:pt x="2669503" y="959371"/>
                </a:cubicBezTo>
                <a:cubicBezTo>
                  <a:pt x="2664506" y="951876"/>
                  <a:pt x="2660881" y="943256"/>
                  <a:pt x="2654512" y="936886"/>
                </a:cubicBezTo>
                <a:cubicBezTo>
                  <a:pt x="2649515" y="931889"/>
                  <a:pt x="2643762" y="927548"/>
                  <a:pt x="2639522" y="921895"/>
                </a:cubicBezTo>
                <a:cubicBezTo>
                  <a:pt x="2628713" y="907482"/>
                  <a:pt x="2615239" y="894016"/>
                  <a:pt x="2609542" y="876925"/>
                </a:cubicBezTo>
                <a:cubicBezTo>
                  <a:pt x="2607044" y="869430"/>
                  <a:pt x="2606429" y="861014"/>
                  <a:pt x="2602047" y="854440"/>
                </a:cubicBezTo>
                <a:cubicBezTo>
                  <a:pt x="2596167" y="845620"/>
                  <a:pt x="2586348" y="840097"/>
                  <a:pt x="2579562" y="831954"/>
                </a:cubicBezTo>
                <a:cubicBezTo>
                  <a:pt x="2544146" y="789455"/>
                  <a:pt x="2586246" y="830819"/>
                  <a:pt x="2549581" y="779489"/>
                </a:cubicBezTo>
                <a:cubicBezTo>
                  <a:pt x="2541371" y="767996"/>
                  <a:pt x="2518371" y="748129"/>
                  <a:pt x="2504611" y="742014"/>
                </a:cubicBezTo>
                <a:cubicBezTo>
                  <a:pt x="2490172" y="735596"/>
                  <a:pt x="2473773" y="734090"/>
                  <a:pt x="2459640" y="727023"/>
                </a:cubicBezTo>
                <a:cubicBezTo>
                  <a:pt x="2449647" y="722026"/>
                  <a:pt x="2440260" y="715566"/>
                  <a:pt x="2429660" y="712033"/>
                </a:cubicBezTo>
                <a:cubicBezTo>
                  <a:pt x="2402415" y="702951"/>
                  <a:pt x="2336173" y="699228"/>
                  <a:pt x="2317234" y="697043"/>
                </a:cubicBezTo>
                <a:lnTo>
                  <a:pt x="2197312" y="682053"/>
                </a:lnTo>
                <a:cubicBezTo>
                  <a:pt x="2151188" y="686665"/>
                  <a:pt x="2093535" y="697427"/>
                  <a:pt x="2047411" y="682053"/>
                </a:cubicBezTo>
                <a:cubicBezTo>
                  <a:pt x="2038865" y="679204"/>
                  <a:pt x="2037657" y="666898"/>
                  <a:pt x="2032421" y="659568"/>
                </a:cubicBezTo>
                <a:cubicBezTo>
                  <a:pt x="2025160" y="649403"/>
                  <a:pt x="2016556" y="640180"/>
                  <a:pt x="2009935" y="629587"/>
                </a:cubicBezTo>
                <a:cubicBezTo>
                  <a:pt x="2004013" y="620112"/>
                  <a:pt x="2001439" y="608699"/>
                  <a:pt x="1994945" y="599607"/>
                </a:cubicBezTo>
                <a:cubicBezTo>
                  <a:pt x="1988784" y="590982"/>
                  <a:pt x="1978967" y="585489"/>
                  <a:pt x="1972460" y="577122"/>
                </a:cubicBezTo>
                <a:cubicBezTo>
                  <a:pt x="1952707" y="551725"/>
                  <a:pt x="1949671" y="534906"/>
                  <a:pt x="1927489" y="517161"/>
                </a:cubicBezTo>
                <a:cubicBezTo>
                  <a:pt x="1920455" y="511534"/>
                  <a:pt x="1912334" y="507407"/>
                  <a:pt x="1905004" y="502171"/>
                </a:cubicBezTo>
                <a:cubicBezTo>
                  <a:pt x="1894839" y="494910"/>
                  <a:pt x="1884620" y="487683"/>
                  <a:pt x="1875024" y="479686"/>
                </a:cubicBezTo>
                <a:cubicBezTo>
                  <a:pt x="1846798" y="456164"/>
                  <a:pt x="1872707" y="473330"/>
                  <a:pt x="1845044" y="442210"/>
                </a:cubicBezTo>
                <a:cubicBezTo>
                  <a:pt x="1830960" y="426366"/>
                  <a:pt x="1817712" y="408999"/>
                  <a:pt x="1800073" y="397240"/>
                </a:cubicBezTo>
                <a:cubicBezTo>
                  <a:pt x="1771708" y="378330"/>
                  <a:pt x="1783957" y="388620"/>
                  <a:pt x="1762598" y="367259"/>
                </a:cubicBezTo>
                <a:cubicBezTo>
                  <a:pt x="1422562" y="374494"/>
                  <a:pt x="1427703" y="379746"/>
                  <a:pt x="1103030" y="367259"/>
                </a:cubicBezTo>
                <a:cubicBezTo>
                  <a:pt x="1075455" y="366198"/>
                  <a:pt x="1048066" y="362262"/>
                  <a:pt x="1020584" y="359764"/>
                </a:cubicBezTo>
                <a:cubicBezTo>
                  <a:pt x="998099" y="354767"/>
                  <a:pt x="975768" y="349019"/>
                  <a:pt x="953129" y="344774"/>
                </a:cubicBezTo>
                <a:cubicBezTo>
                  <a:pt x="932444" y="340896"/>
                  <a:pt x="859223" y="332099"/>
                  <a:pt x="840703" y="329784"/>
                </a:cubicBezTo>
                <a:cubicBezTo>
                  <a:pt x="833208" y="327286"/>
                  <a:pt x="825284" y="325822"/>
                  <a:pt x="818217" y="322289"/>
                </a:cubicBezTo>
                <a:cubicBezTo>
                  <a:pt x="793427" y="309894"/>
                  <a:pt x="777794" y="289360"/>
                  <a:pt x="758257" y="269823"/>
                </a:cubicBezTo>
                <a:cubicBezTo>
                  <a:pt x="753260" y="264826"/>
                  <a:pt x="749146" y="258753"/>
                  <a:pt x="743266" y="254833"/>
                </a:cubicBezTo>
                <a:lnTo>
                  <a:pt x="720781" y="239843"/>
                </a:lnTo>
                <a:cubicBezTo>
                  <a:pt x="708767" y="221822"/>
                  <a:pt x="687105" y="186145"/>
                  <a:pt x="668316" y="179882"/>
                </a:cubicBezTo>
                <a:lnTo>
                  <a:pt x="623345" y="164892"/>
                </a:lnTo>
                <a:lnTo>
                  <a:pt x="600860" y="157397"/>
                </a:lnTo>
                <a:cubicBezTo>
                  <a:pt x="548009" y="167967"/>
                  <a:pt x="533725" y="174341"/>
                  <a:pt x="465948" y="157397"/>
                </a:cubicBezTo>
                <a:cubicBezTo>
                  <a:pt x="455665" y="154826"/>
                  <a:pt x="451830" y="141419"/>
                  <a:pt x="443463" y="134912"/>
                </a:cubicBezTo>
                <a:cubicBezTo>
                  <a:pt x="429242" y="123851"/>
                  <a:pt x="413483" y="114925"/>
                  <a:pt x="398493" y="104932"/>
                </a:cubicBezTo>
                <a:cubicBezTo>
                  <a:pt x="390998" y="99935"/>
                  <a:pt x="384553" y="92790"/>
                  <a:pt x="376007" y="89941"/>
                </a:cubicBezTo>
                <a:cubicBezTo>
                  <a:pt x="347732" y="80516"/>
                  <a:pt x="334325" y="78238"/>
                  <a:pt x="308552" y="52466"/>
                </a:cubicBezTo>
                <a:cubicBezTo>
                  <a:pt x="291975" y="35890"/>
                  <a:pt x="284451" y="25426"/>
                  <a:pt x="263581" y="14991"/>
                </a:cubicBezTo>
                <a:cubicBezTo>
                  <a:pt x="256515" y="11458"/>
                  <a:pt x="248591" y="9994"/>
                  <a:pt x="241096" y="7495"/>
                </a:cubicBezTo>
                <a:cubicBezTo>
                  <a:pt x="220986" y="11517"/>
                  <a:pt x="174949" y="19115"/>
                  <a:pt x="158650" y="29981"/>
                </a:cubicBezTo>
                <a:cubicBezTo>
                  <a:pt x="132008" y="47743"/>
                  <a:pt x="145173" y="44971"/>
                  <a:pt x="121175" y="44971"/>
                </a:cubicBezTo>
                <a:lnTo>
                  <a:pt x="143660" y="0"/>
                </a:lnTo>
                <a:close/>
              </a:path>
            </a:pathLst>
          </a:custGeom>
          <a:noFill/>
          <a:ln w="635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9" name="Straight Connector 28">
            <a:extLst>
              <a:ext uri="{FF2B5EF4-FFF2-40B4-BE49-F238E27FC236}">
                <a16:creationId xmlns:a16="http://schemas.microsoft.com/office/drawing/2014/main" id="{7E669AF6-55B9-1B5A-2E2A-7A742F0E7E13}"/>
              </a:ext>
            </a:extLst>
          </p:cNvPr>
          <p:cNvCxnSpPr>
            <a:cxnSpLocks/>
            <a:stCxn id="10" idx="35"/>
          </p:cNvCxnSpPr>
          <p:nvPr/>
        </p:nvCxnSpPr>
        <p:spPr>
          <a:xfrm>
            <a:off x="4572000" y="3762531"/>
            <a:ext cx="18646" cy="1556750"/>
          </a:xfrm>
          <a:prstGeom prst="line">
            <a:avLst/>
          </a:prstGeom>
          <a:ln w="38100" cmpd="sng">
            <a:solidFill>
              <a:srgbClr val="FF9300"/>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D83EED9B-ABD8-8E89-D8C7-E899AADAE69C}"/>
              </a:ext>
            </a:extLst>
          </p:cNvPr>
          <p:cNvCxnSpPr>
            <a:cxnSpLocks/>
          </p:cNvCxnSpPr>
          <p:nvPr/>
        </p:nvCxnSpPr>
        <p:spPr>
          <a:xfrm>
            <a:off x="4590646" y="5319281"/>
            <a:ext cx="1967537" cy="0"/>
          </a:xfrm>
          <a:prstGeom prst="line">
            <a:avLst/>
          </a:prstGeom>
          <a:ln w="38100" cmpd="sng">
            <a:solidFill>
              <a:srgbClr val="FF9300"/>
            </a:solidFill>
          </a:ln>
          <a:effectLst/>
        </p:spPr>
        <p:style>
          <a:lnRef idx="2">
            <a:schemeClr val="accent1"/>
          </a:lnRef>
          <a:fillRef idx="0">
            <a:schemeClr val="accent1"/>
          </a:fillRef>
          <a:effectRef idx="1">
            <a:schemeClr val="accent1"/>
          </a:effectRef>
          <a:fontRef idx="minor">
            <a:schemeClr val="tx1"/>
          </a:fontRef>
        </p:style>
      </p:cxnSp>
      <p:pic>
        <p:nvPicPr>
          <p:cNvPr id="31" name="Picture 30">
            <a:extLst>
              <a:ext uri="{FF2B5EF4-FFF2-40B4-BE49-F238E27FC236}">
                <a16:creationId xmlns:a16="http://schemas.microsoft.com/office/drawing/2014/main" id="{A4320CA5-D17F-2DB7-E1D2-0ABCCF4FA9F8}"/>
              </a:ext>
            </a:extLst>
          </p:cNvPr>
          <p:cNvPicPr>
            <a:picLocks noChangeAspect="1"/>
          </p:cNvPicPr>
          <p:nvPr/>
        </p:nvPicPr>
        <p:blipFill rotWithShape="1">
          <a:blip r:embed="rId13"/>
          <a:srcRect l="6706" r="5953"/>
          <a:stretch/>
        </p:blipFill>
        <p:spPr>
          <a:xfrm>
            <a:off x="7056233" y="4064675"/>
            <a:ext cx="3800929" cy="1860384"/>
          </a:xfrm>
          <a:prstGeom prst="rect">
            <a:avLst/>
          </a:prstGeom>
        </p:spPr>
      </p:pic>
      <p:sp>
        <p:nvSpPr>
          <p:cNvPr id="32" name="TextBox 31">
            <a:extLst>
              <a:ext uri="{FF2B5EF4-FFF2-40B4-BE49-F238E27FC236}">
                <a16:creationId xmlns:a16="http://schemas.microsoft.com/office/drawing/2014/main" id="{61711598-F5EE-D6D3-C5E5-18E90215D568}"/>
              </a:ext>
            </a:extLst>
          </p:cNvPr>
          <p:cNvSpPr txBox="1"/>
          <p:nvPr/>
        </p:nvSpPr>
        <p:spPr>
          <a:xfrm>
            <a:off x="9690837" y="5764233"/>
            <a:ext cx="1787404" cy="369332"/>
          </a:xfrm>
          <a:prstGeom prst="rect">
            <a:avLst/>
          </a:prstGeom>
          <a:noFill/>
        </p:spPr>
        <p:txBody>
          <a:bodyPr wrap="square" rtlCol="0">
            <a:spAutoFit/>
          </a:bodyPr>
          <a:lstStyle/>
          <a:p>
            <a:pPr algn="ctr"/>
            <a:r>
              <a:rPr lang="en-US" dirty="0"/>
              <a:t>dog neuron</a:t>
            </a:r>
          </a:p>
        </p:txBody>
      </p:sp>
      <p:cxnSp>
        <p:nvCxnSpPr>
          <p:cNvPr id="34" name="Straight Connector 33">
            <a:extLst>
              <a:ext uri="{FF2B5EF4-FFF2-40B4-BE49-F238E27FC236}">
                <a16:creationId xmlns:a16="http://schemas.microsoft.com/office/drawing/2014/main" id="{4E791C74-7738-39A3-24ED-0AF27CCA50B8}"/>
              </a:ext>
            </a:extLst>
          </p:cNvPr>
          <p:cNvCxnSpPr/>
          <p:nvPr/>
        </p:nvCxnSpPr>
        <p:spPr>
          <a:xfrm>
            <a:off x="9615781" y="4038872"/>
            <a:ext cx="431913" cy="36137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0FB835A-0BEE-6CF1-B9DA-AD8D5351DBC8}"/>
              </a:ext>
            </a:extLst>
          </p:cNvPr>
          <p:cNvCxnSpPr>
            <a:cxnSpLocks/>
          </p:cNvCxnSpPr>
          <p:nvPr/>
        </p:nvCxnSpPr>
        <p:spPr>
          <a:xfrm>
            <a:off x="10245073" y="5402667"/>
            <a:ext cx="612089" cy="44036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FC800684-61EB-568B-0671-BA2DA89FEBF1}"/>
              </a:ext>
            </a:extLst>
          </p:cNvPr>
          <p:cNvSpPr/>
          <p:nvPr/>
        </p:nvSpPr>
        <p:spPr>
          <a:xfrm>
            <a:off x="6565313" y="3429000"/>
            <a:ext cx="4675688" cy="2864461"/>
          </a:xfrm>
          <a:prstGeom prst="rect">
            <a:avLst/>
          </a:prstGeom>
          <a:noFill/>
          <a:ln w="28575" cmpd="sng">
            <a:solidFill>
              <a:srgbClr val="FF93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44567C7-8269-D820-8D80-D3636C3969FD}"/>
              </a:ext>
            </a:extLst>
          </p:cNvPr>
          <p:cNvSpPr txBox="1"/>
          <p:nvPr/>
        </p:nvSpPr>
        <p:spPr>
          <a:xfrm>
            <a:off x="8778655" y="3640537"/>
            <a:ext cx="1787404" cy="369332"/>
          </a:xfrm>
          <a:prstGeom prst="rect">
            <a:avLst/>
          </a:prstGeom>
          <a:noFill/>
        </p:spPr>
        <p:txBody>
          <a:bodyPr wrap="square" rtlCol="0">
            <a:spAutoFit/>
          </a:bodyPr>
          <a:lstStyle/>
          <a:p>
            <a:pPr algn="ctr"/>
            <a:r>
              <a:rPr lang="en-US" dirty="0"/>
              <a:t>cat neuron</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D5BE2F2-8D14-E28A-7DDD-4FA2579226DC}"/>
                  </a:ext>
                </a:extLst>
              </p:cNvPr>
              <p:cNvSpPr txBox="1"/>
              <p:nvPr/>
            </p:nvSpPr>
            <p:spPr>
              <a:xfrm>
                <a:off x="10775181" y="4470351"/>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𝑦</m:t>
                      </m:r>
                    </m:oMath>
                  </m:oMathPara>
                </a14:m>
                <a:endParaRPr lang="en-GB" sz="2800" dirty="0"/>
              </a:p>
            </p:txBody>
          </p:sp>
        </mc:Choice>
        <mc:Fallback xmlns="">
          <p:sp>
            <p:nvSpPr>
              <p:cNvPr id="38" name="TextBox 37">
                <a:extLst>
                  <a:ext uri="{FF2B5EF4-FFF2-40B4-BE49-F238E27FC236}">
                    <a16:creationId xmlns:a16="http://schemas.microsoft.com/office/drawing/2014/main" id="{6D5BE2F2-8D14-E28A-7DDD-4FA2579226DC}"/>
                  </a:ext>
                </a:extLst>
              </p:cNvPr>
              <p:cNvSpPr txBox="1">
                <a:spLocks noRot="1" noChangeAspect="1" noMove="1" noResize="1" noEditPoints="1" noAdjustHandles="1" noChangeArrowheads="1" noChangeShapeType="1" noTextEdit="1"/>
              </p:cNvSpPr>
              <p:nvPr/>
            </p:nvSpPr>
            <p:spPr>
              <a:xfrm>
                <a:off x="10775181" y="4470351"/>
                <a:ext cx="472950" cy="523220"/>
              </a:xfrm>
              <a:prstGeom prst="rect">
                <a:avLst/>
              </a:prstGeom>
              <a:blipFill>
                <a:blip r:embed="rId14"/>
                <a:stretch>
                  <a:fillRect b="-9302"/>
                </a:stretch>
              </a:blipFill>
            </p:spPr>
            <p:txBody>
              <a:bodyPr/>
              <a:lstStyle/>
              <a:p>
                <a:r>
                  <a:rPr lang="en-GB">
                    <a:noFill/>
                  </a:rPr>
                  <a:t> </a:t>
                </a:r>
              </a:p>
            </p:txBody>
          </p:sp>
        </mc:Fallback>
      </mc:AlternateContent>
      <p:sp>
        <p:nvSpPr>
          <p:cNvPr id="20" name="TextBox 19">
            <a:extLst>
              <a:ext uri="{FF2B5EF4-FFF2-40B4-BE49-F238E27FC236}">
                <a16:creationId xmlns:a16="http://schemas.microsoft.com/office/drawing/2014/main" id="{DD69C674-0259-2EF9-59CB-E648B3DCF483}"/>
              </a:ext>
            </a:extLst>
          </p:cNvPr>
          <p:cNvSpPr txBox="1"/>
          <p:nvPr/>
        </p:nvSpPr>
        <p:spPr>
          <a:xfrm>
            <a:off x="1560328" y="5843028"/>
            <a:ext cx="1382366" cy="523220"/>
          </a:xfrm>
          <a:prstGeom prst="rect">
            <a:avLst/>
          </a:prstGeom>
          <a:noFill/>
        </p:spPr>
        <p:txBody>
          <a:bodyPr wrap="none" rtlCol="0">
            <a:spAutoFit/>
          </a:bodyPr>
          <a:lstStyle/>
          <a:p>
            <a:r>
              <a:rPr lang="en-GB" sz="2800" dirty="0">
                <a:solidFill>
                  <a:schemeClr val="accent1"/>
                </a:solidFill>
              </a:rPr>
              <a:t>encoder</a:t>
            </a:r>
          </a:p>
        </p:txBody>
      </p:sp>
      <p:sp>
        <p:nvSpPr>
          <p:cNvPr id="41" name="TextBox 40">
            <a:extLst>
              <a:ext uri="{FF2B5EF4-FFF2-40B4-BE49-F238E27FC236}">
                <a16:creationId xmlns:a16="http://schemas.microsoft.com/office/drawing/2014/main" id="{68A8BD7C-8A16-B3D3-F083-5932B6874F0B}"/>
              </a:ext>
            </a:extLst>
          </p:cNvPr>
          <p:cNvSpPr txBox="1"/>
          <p:nvPr/>
        </p:nvSpPr>
        <p:spPr>
          <a:xfrm>
            <a:off x="8626772" y="1501043"/>
            <a:ext cx="1382366" cy="523220"/>
          </a:xfrm>
          <a:prstGeom prst="rect">
            <a:avLst/>
          </a:prstGeom>
          <a:noFill/>
        </p:spPr>
        <p:txBody>
          <a:bodyPr wrap="none" rtlCol="0">
            <a:spAutoFit/>
          </a:bodyPr>
          <a:lstStyle/>
          <a:p>
            <a:r>
              <a:rPr lang="en-GB" sz="2800" dirty="0">
                <a:solidFill>
                  <a:schemeClr val="accent1"/>
                </a:solidFill>
              </a:rPr>
              <a:t>decoder</a:t>
            </a:r>
          </a:p>
        </p:txBody>
      </p:sp>
    </p:spTree>
    <p:extLst>
      <p:ext uri="{BB962C8B-B14F-4D97-AF65-F5344CB8AC3E}">
        <p14:creationId xmlns:p14="http://schemas.microsoft.com/office/powerpoint/2010/main" val="3238022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2AD713A-B1A3-DC4C-8063-8B91AC7266E0}"/>
              </a:ext>
            </a:extLst>
          </p:cNvPr>
          <p:cNvSpPr txBox="1"/>
          <p:nvPr/>
        </p:nvSpPr>
        <p:spPr>
          <a:xfrm>
            <a:off x="8601540" y="6937855"/>
            <a:ext cx="2793072" cy="461665"/>
          </a:xfrm>
          <a:prstGeom prst="rect">
            <a:avLst/>
          </a:prstGeom>
          <a:noFill/>
        </p:spPr>
        <p:txBody>
          <a:bodyPr wrap="none" rtlCol="0">
            <a:spAutoFit/>
          </a:bodyPr>
          <a:lstStyle/>
          <a:p>
            <a:r>
              <a:rPr lang="en-GB" sz="2400" dirty="0" err="1"/>
              <a:t>Krizhevsky</a:t>
            </a:r>
            <a:r>
              <a:rPr lang="en-GB" sz="2400" dirty="0"/>
              <a:t> et al 2012</a:t>
            </a:r>
            <a:endParaRPr lang="en-US" sz="2400" dirty="0"/>
          </a:p>
        </p:txBody>
      </p:sp>
      <p:sp>
        <p:nvSpPr>
          <p:cNvPr id="12" name="Rectangle 2">
            <a:extLst>
              <a:ext uri="{FF2B5EF4-FFF2-40B4-BE49-F238E27FC236}">
                <a16:creationId xmlns:a16="http://schemas.microsoft.com/office/drawing/2014/main" id="{7597984B-B7F1-6349-3FA3-279A001267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5" name="Picture 14">
            <a:extLst>
              <a:ext uri="{FF2B5EF4-FFF2-40B4-BE49-F238E27FC236}">
                <a16:creationId xmlns:a16="http://schemas.microsoft.com/office/drawing/2014/main" id="{97BFB67E-6EBC-5520-B583-E093EDD67F4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6" name="Rectangle 3">
            <a:extLst>
              <a:ext uri="{FF2B5EF4-FFF2-40B4-BE49-F238E27FC236}">
                <a16:creationId xmlns:a16="http://schemas.microsoft.com/office/drawing/2014/main" id="{793BDB74-124C-815E-2F26-302A490C83C9}"/>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Convolutional neural networks</a:t>
            </a:r>
          </a:p>
        </p:txBody>
      </p:sp>
      <p:pic>
        <p:nvPicPr>
          <p:cNvPr id="3" name="Picture 2" descr="Diagram&#10;&#10;Description automatically generated">
            <a:extLst>
              <a:ext uri="{FF2B5EF4-FFF2-40B4-BE49-F238E27FC236}">
                <a16:creationId xmlns:a16="http://schemas.microsoft.com/office/drawing/2014/main" id="{8D34483A-FEDB-73CF-D9EB-79E99CAEA9B0}"/>
              </a:ext>
            </a:extLst>
          </p:cNvPr>
          <p:cNvPicPr>
            <a:picLocks noChangeAspect="1"/>
          </p:cNvPicPr>
          <p:nvPr/>
        </p:nvPicPr>
        <p:blipFill>
          <a:blip r:embed="rId4"/>
          <a:stretch>
            <a:fillRect/>
          </a:stretch>
        </p:blipFill>
        <p:spPr>
          <a:xfrm>
            <a:off x="3101102" y="2719111"/>
            <a:ext cx="8818970" cy="4078203"/>
          </a:xfrm>
          <a:prstGeom prst="rect">
            <a:avLst/>
          </a:prstGeom>
        </p:spPr>
      </p:pic>
      <p:grpSp>
        <p:nvGrpSpPr>
          <p:cNvPr id="61" name="Group 60">
            <a:extLst>
              <a:ext uri="{FF2B5EF4-FFF2-40B4-BE49-F238E27FC236}">
                <a16:creationId xmlns:a16="http://schemas.microsoft.com/office/drawing/2014/main" id="{AD3733F9-EBCF-7BB7-BDA0-D9DB7DC8C661}"/>
              </a:ext>
            </a:extLst>
          </p:cNvPr>
          <p:cNvGrpSpPr/>
          <p:nvPr/>
        </p:nvGrpSpPr>
        <p:grpSpPr>
          <a:xfrm>
            <a:off x="174912" y="3791270"/>
            <a:ext cx="3931642" cy="2468894"/>
            <a:chOff x="174912" y="3791270"/>
            <a:chExt cx="3931642" cy="2468894"/>
          </a:xfrm>
        </p:grpSpPr>
        <p:sp>
          <p:nvSpPr>
            <p:cNvPr id="18" name="Rounded Rectangle 17">
              <a:extLst>
                <a:ext uri="{FF2B5EF4-FFF2-40B4-BE49-F238E27FC236}">
                  <a16:creationId xmlns:a16="http://schemas.microsoft.com/office/drawing/2014/main" id="{D5C22397-FD54-E503-8C52-3EEA035228E2}"/>
                </a:ext>
              </a:extLst>
            </p:cNvPr>
            <p:cNvSpPr/>
            <p:nvPr/>
          </p:nvSpPr>
          <p:spPr>
            <a:xfrm>
              <a:off x="174912" y="4634779"/>
              <a:ext cx="2806700" cy="1625385"/>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9" name="Picture 18">
              <a:extLst>
                <a:ext uri="{FF2B5EF4-FFF2-40B4-BE49-F238E27FC236}">
                  <a16:creationId xmlns:a16="http://schemas.microsoft.com/office/drawing/2014/main" id="{F0034BC9-0655-0110-6228-1A55F131BD93}"/>
                </a:ext>
              </a:extLst>
            </p:cNvPr>
            <p:cNvPicPr>
              <a:picLocks noChangeAspect="1"/>
            </p:cNvPicPr>
            <p:nvPr/>
          </p:nvPicPr>
          <p:blipFill>
            <a:blip r:embed="rId5"/>
            <a:stretch>
              <a:fillRect/>
            </a:stretch>
          </p:blipFill>
          <p:spPr>
            <a:xfrm>
              <a:off x="297557" y="4832207"/>
              <a:ext cx="2561409" cy="982288"/>
            </a:xfrm>
            <a:prstGeom prst="rect">
              <a:avLst/>
            </a:prstGeom>
          </p:spPr>
        </p:pic>
        <p:cxnSp>
          <p:nvCxnSpPr>
            <p:cNvPr id="20" name="Straight Arrow Connector 19">
              <a:extLst>
                <a:ext uri="{FF2B5EF4-FFF2-40B4-BE49-F238E27FC236}">
                  <a16:creationId xmlns:a16="http://schemas.microsoft.com/office/drawing/2014/main" id="{755D5EE1-0427-FFC4-061F-E4CBDE5BF0C3}"/>
                </a:ext>
              </a:extLst>
            </p:cNvPr>
            <p:cNvCxnSpPr>
              <a:cxnSpLocks/>
            </p:cNvCxnSpPr>
            <p:nvPr/>
          </p:nvCxnSpPr>
          <p:spPr>
            <a:xfrm flipV="1">
              <a:off x="2891977" y="3791270"/>
              <a:ext cx="1214577" cy="9244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00C7AF9E-49BD-ED2F-67AE-8B284C523169}"/>
                </a:ext>
              </a:extLst>
            </p:cNvPr>
            <p:cNvSpPr txBox="1"/>
            <p:nvPr/>
          </p:nvSpPr>
          <p:spPr>
            <a:xfrm>
              <a:off x="698200" y="5863054"/>
              <a:ext cx="1666290" cy="369332"/>
            </a:xfrm>
            <a:prstGeom prst="rect">
              <a:avLst/>
            </a:prstGeom>
            <a:noFill/>
          </p:spPr>
          <p:txBody>
            <a:bodyPr wrap="none" rtlCol="0">
              <a:spAutoFit/>
            </a:bodyPr>
            <a:lstStyle/>
            <a:p>
              <a:r>
                <a:rPr lang="en-GB" dirty="0"/>
                <a:t>local receptivity</a:t>
              </a:r>
            </a:p>
          </p:txBody>
        </p:sp>
      </p:grpSp>
      <p:grpSp>
        <p:nvGrpSpPr>
          <p:cNvPr id="66" name="Group 65">
            <a:extLst>
              <a:ext uri="{FF2B5EF4-FFF2-40B4-BE49-F238E27FC236}">
                <a16:creationId xmlns:a16="http://schemas.microsoft.com/office/drawing/2014/main" id="{1FB25365-8B5F-CBEC-0864-AC5F5CA53FEC}"/>
              </a:ext>
            </a:extLst>
          </p:cNvPr>
          <p:cNvGrpSpPr/>
          <p:nvPr/>
        </p:nvGrpSpPr>
        <p:grpSpPr>
          <a:xfrm>
            <a:off x="590077" y="2833412"/>
            <a:ext cx="3537259" cy="1666681"/>
            <a:chOff x="590077" y="2833412"/>
            <a:chExt cx="3537259" cy="1666681"/>
          </a:xfrm>
        </p:grpSpPr>
        <p:sp>
          <p:nvSpPr>
            <p:cNvPr id="25" name="Rounded Rectangle 24">
              <a:extLst>
                <a:ext uri="{FF2B5EF4-FFF2-40B4-BE49-F238E27FC236}">
                  <a16:creationId xmlns:a16="http://schemas.microsoft.com/office/drawing/2014/main" id="{8ECC8548-2461-9BFB-E68C-D85C5ABCDBC6}"/>
                </a:ext>
              </a:extLst>
            </p:cNvPr>
            <p:cNvSpPr/>
            <p:nvPr/>
          </p:nvSpPr>
          <p:spPr>
            <a:xfrm>
              <a:off x="590077" y="2833412"/>
              <a:ext cx="2049320" cy="1660703"/>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6" name="Picture 25" descr="A picture containing text, crossword puzzle&#10;&#10;Description automatically generated">
              <a:extLst>
                <a:ext uri="{FF2B5EF4-FFF2-40B4-BE49-F238E27FC236}">
                  <a16:creationId xmlns:a16="http://schemas.microsoft.com/office/drawing/2014/main" id="{4EF43F66-A905-8A7C-DC6F-8557215A83BD}"/>
                </a:ext>
              </a:extLst>
            </p:cNvPr>
            <p:cNvPicPr>
              <a:picLocks noChangeAspect="1"/>
            </p:cNvPicPr>
            <p:nvPr/>
          </p:nvPicPr>
          <p:blipFill>
            <a:blip r:embed="rId6"/>
            <a:stretch>
              <a:fillRect/>
            </a:stretch>
          </p:blipFill>
          <p:spPr>
            <a:xfrm>
              <a:off x="750397" y="2903240"/>
              <a:ext cx="1752612" cy="1279473"/>
            </a:xfrm>
            <a:prstGeom prst="rect">
              <a:avLst/>
            </a:prstGeom>
          </p:spPr>
        </p:pic>
        <p:cxnSp>
          <p:nvCxnSpPr>
            <p:cNvPr id="28" name="Straight Arrow Connector 27">
              <a:extLst>
                <a:ext uri="{FF2B5EF4-FFF2-40B4-BE49-F238E27FC236}">
                  <a16:creationId xmlns:a16="http://schemas.microsoft.com/office/drawing/2014/main" id="{7E38BC08-13FC-AE2B-9F5E-A0C997A339C7}"/>
                </a:ext>
              </a:extLst>
            </p:cNvPr>
            <p:cNvCxnSpPr>
              <a:cxnSpLocks/>
            </p:cNvCxnSpPr>
            <p:nvPr/>
          </p:nvCxnSpPr>
          <p:spPr>
            <a:xfrm>
              <a:off x="2649788" y="3117692"/>
              <a:ext cx="1477548" cy="46344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21640CAB-AD2E-000D-68AD-980FB7E037F2}"/>
                </a:ext>
              </a:extLst>
            </p:cNvPr>
            <p:cNvSpPr txBox="1"/>
            <p:nvPr/>
          </p:nvSpPr>
          <p:spPr>
            <a:xfrm>
              <a:off x="980468" y="4130761"/>
              <a:ext cx="1292470" cy="369332"/>
            </a:xfrm>
            <a:prstGeom prst="rect">
              <a:avLst/>
            </a:prstGeom>
            <a:noFill/>
          </p:spPr>
          <p:txBody>
            <a:bodyPr wrap="none" rtlCol="0">
              <a:spAutoFit/>
            </a:bodyPr>
            <a:lstStyle/>
            <a:p>
              <a:r>
                <a:rPr lang="en-GB" dirty="0"/>
                <a:t>convolution</a:t>
              </a:r>
            </a:p>
          </p:txBody>
        </p:sp>
      </p:grpSp>
      <p:grpSp>
        <p:nvGrpSpPr>
          <p:cNvPr id="70" name="Group 69">
            <a:extLst>
              <a:ext uri="{FF2B5EF4-FFF2-40B4-BE49-F238E27FC236}">
                <a16:creationId xmlns:a16="http://schemas.microsoft.com/office/drawing/2014/main" id="{49479D49-0A37-736C-40C5-E5D19B33EE45}"/>
              </a:ext>
            </a:extLst>
          </p:cNvPr>
          <p:cNvGrpSpPr/>
          <p:nvPr/>
        </p:nvGrpSpPr>
        <p:grpSpPr>
          <a:xfrm>
            <a:off x="2302144" y="1172596"/>
            <a:ext cx="2806700" cy="2050114"/>
            <a:chOff x="2302144" y="1172596"/>
            <a:chExt cx="2806700" cy="2050114"/>
          </a:xfrm>
        </p:grpSpPr>
        <p:cxnSp>
          <p:nvCxnSpPr>
            <p:cNvPr id="31" name="Straight Arrow Connector 30">
              <a:extLst>
                <a:ext uri="{FF2B5EF4-FFF2-40B4-BE49-F238E27FC236}">
                  <a16:creationId xmlns:a16="http://schemas.microsoft.com/office/drawing/2014/main" id="{E979AC2E-CE7B-5B32-2A40-48C83C92AC8B}"/>
                </a:ext>
              </a:extLst>
            </p:cNvPr>
            <p:cNvCxnSpPr>
              <a:cxnSpLocks/>
            </p:cNvCxnSpPr>
            <p:nvPr/>
          </p:nvCxnSpPr>
          <p:spPr>
            <a:xfrm>
              <a:off x="4106554" y="2747315"/>
              <a:ext cx="268019" cy="47539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67" name="Group 66">
              <a:extLst>
                <a:ext uri="{FF2B5EF4-FFF2-40B4-BE49-F238E27FC236}">
                  <a16:creationId xmlns:a16="http://schemas.microsoft.com/office/drawing/2014/main" id="{6E4DAE40-B237-5B98-7DC6-7761E9457237}"/>
                </a:ext>
              </a:extLst>
            </p:cNvPr>
            <p:cNvGrpSpPr/>
            <p:nvPr/>
          </p:nvGrpSpPr>
          <p:grpSpPr>
            <a:xfrm>
              <a:off x="2302144" y="1172596"/>
              <a:ext cx="2806700" cy="1577688"/>
              <a:chOff x="2302144" y="1172596"/>
              <a:chExt cx="2806700" cy="1577688"/>
            </a:xfrm>
          </p:grpSpPr>
          <p:sp>
            <p:nvSpPr>
              <p:cNvPr id="47" name="Rounded Rectangle 46">
                <a:extLst>
                  <a:ext uri="{FF2B5EF4-FFF2-40B4-BE49-F238E27FC236}">
                    <a16:creationId xmlns:a16="http://schemas.microsoft.com/office/drawing/2014/main" id="{18CA07DB-D5DB-BBED-CD73-18109423D1C8}"/>
                  </a:ext>
                </a:extLst>
              </p:cNvPr>
              <p:cNvSpPr/>
              <p:nvPr/>
            </p:nvSpPr>
            <p:spPr>
              <a:xfrm>
                <a:off x="2302144" y="1172596"/>
                <a:ext cx="2806700" cy="1577688"/>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311B5AE-771E-2E0C-5899-C0945ECB87EE}"/>
                      </a:ext>
                    </a:extLst>
                  </p:cNvPr>
                  <p:cNvSpPr txBox="1"/>
                  <p:nvPr/>
                </p:nvSpPr>
                <p:spPr>
                  <a:xfrm>
                    <a:off x="2570888" y="1332433"/>
                    <a:ext cx="2269211" cy="7627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𝑖</m:t>
                              </m:r>
                            </m:sub>
                          </m:sSub>
                          <m:r>
                            <a:rPr lang="en-GB" i="1">
                              <a:latin typeface="Cambria Math" panose="02040503050406030204" pitchFamily="18" charset="0"/>
                            </a:rPr>
                            <m:t>=</m:t>
                          </m:r>
                          <m:f>
                            <m:fPr>
                              <m:ctrlPr>
                                <a:rPr lang="en-GB" i="1">
                                  <a:latin typeface="Cambria Math" panose="02040503050406030204" pitchFamily="18" charset="0"/>
                                </a:rPr>
                              </m:ctrlPr>
                            </m:fPr>
                            <m:num>
                              <m:sSub>
                                <m:sSubPr>
                                  <m:ctrlPr>
                                    <a:rPr lang="en-GB" i="1">
                                      <a:latin typeface="Cambria Math" panose="02040503050406030204" pitchFamily="18" charset="0"/>
                                    </a:rPr>
                                  </m:ctrlPr>
                                </m:sSubPr>
                                <m:e>
                                  <m:r>
                                    <a:rPr lang="en-GB" i="1">
                                      <a:latin typeface="Cambria Math" panose="02040503050406030204" pitchFamily="18" charset="0"/>
                                    </a:rPr>
                                    <m:t>𝑎</m:t>
                                  </m:r>
                                </m:e>
                                <m:sub>
                                  <m:r>
                                    <a:rPr lang="en-GB" i="1">
                                      <a:latin typeface="Cambria Math" panose="02040503050406030204" pitchFamily="18" charset="0"/>
                                    </a:rPr>
                                    <m:t>𝑖</m:t>
                                  </m:r>
                                </m:sub>
                              </m:sSub>
                            </m:num>
                            <m:den>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𝛼</m:t>
                                      </m:r>
                                      <m:r>
                                        <a:rPr lang="en-GB" i="1">
                                          <a:latin typeface="Cambria Math" panose="02040503050406030204" pitchFamily="18" charset="0"/>
                                          <a:ea typeface="Cambria Math" panose="02040503050406030204" pitchFamily="18" charset="0"/>
                                        </a:rPr>
                                        <m:t>∙</m:t>
                                      </m:r>
                                      <m:nary>
                                        <m:naryPr>
                                          <m:chr m:val="∑"/>
                                          <m:subHide m:val="on"/>
                                          <m:supHide m:val="on"/>
                                          <m:ctrlPr>
                                            <a:rPr lang="en-GB" i="1">
                                              <a:latin typeface="Cambria Math" panose="02040503050406030204" pitchFamily="18" charset="0"/>
                                            </a:rPr>
                                          </m:ctrlPr>
                                        </m:naryPr>
                                        <m:sub/>
                                        <m:sup/>
                                        <m:e>
                                          <m:sSubSup>
                                            <m:sSubSupPr>
                                              <m:ctrlPr>
                                                <a:rPr lang="en-GB" i="1">
                                                  <a:latin typeface="Cambria Math" panose="02040503050406030204" pitchFamily="18" charset="0"/>
                                                </a:rPr>
                                              </m:ctrlPr>
                                            </m:sSubSupPr>
                                            <m:e>
                                              <m:r>
                                                <a:rPr lang="en-GB" i="1">
                                                  <a:latin typeface="Cambria Math" panose="02040503050406030204" pitchFamily="18" charset="0"/>
                                                </a:rPr>
                                                <m:t>𝑎</m:t>
                                              </m:r>
                                            </m:e>
                                            <m:sub>
                                              <m:r>
                                                <a:rPr lang="en-GB" i="1">
                                                  <a:latin typeface="Cambria Math" panose="02040503050406030204" pitchFamily="18" charset="0"/>
                                                </a:rPr>
                                                <m:t>𝑗</m:t>
                                              </m:r>
                                            </m:sub>
                                            <m:sup>
                                              <m:r>
                                                <a:rPr lang="en-GB" i="1">
                                                  <a:latin typeface="Cambria Math" panose="02040503050406030204" pitchFamily="18" charset="0"/>
                                                </a:rPr>
                                                <m:t>2</m:t>
                                              </m:r>
                                            </m:sup>
                                          </m:sSubSup>
                                        </m:e>
                                      </m:nary>
                                    </m:e>
                                  </m:d>
                                </m:e>
                                <m:sup>
                                  <m:r>
                                    <a:rPr lang="en-GB" i="1">
                                      <a:latin typeface="Cambria Math" panose="02040503050406030204" pitchFamily="18" charset="0"/>
                                      <a:ea typeface="Cambria Math" panose="02040503050406030204" pitchFamily="18" charset="0"/>
                                    </a:rPr>
                                    <m:t>𝛽</m:t>
                                  </m:r>
                                </m:sup>
                              </m:sSup>
                            </m:den>
                          </m:f>
                        </m:oMath>
                      </m:oMathPara>
                    </a14:m>
                    <a:endParaRPr lang="en-US" dirty="0"/>
                  </a:p>
                </p:txBody>
              </p:sp>
            </mc:Choice>
            <mc:Fallback xmlns="">
              <p:sp>
                <p:nvSpPr>
                  <p:cNvPr id="49" name="TextBox 48">
                    <a:extLst>
                      <a:ext uri="{FF2B5EF4-FFF2-40B4-BE49-F238E27FC236}">
                        <a16:creationId xmlns:a16="http://schemas.microsoft.com/office/drawing/2014/main" id="{A311B5AE-771E-2E0C-5899-C0945ECB87EE}"/>
                      </a:ext>
                    </a:extLst>
                  </p:cNvPr>
                  <p:cNvSpPr txBox="1">
                    <a:spLocks noRot="1" noChangeAspect="1" noMove="1" noResize="1" noEditPoints="1" noAdjustHandles="1" noChangeArrowheads="1" noChangeShapeType="1" noTextEdit="1"/>
                  </p:cNvSpPr>
                  <p:nvPr/>
                </p:nvSpPr>
                <p:spPr>
                  <a:xfrm>
                    <a:off x="2570888" y="1332433"/>
                    <a:ext cx="2269211" cy="762709"/>
                  </a:xfrm>
                  <a:prstGeom prst="rect">
                    <a:avLst/>
                  </a:prstGeom>
                  <a:blipFill>
                    <a:blip r:embed="rId7"/>
                    <a:stretch>
                      <a:fillRect t="-11475" b="-75410"/>
                    </a:stretch>
                  </a:blipFill>
                </p:spPr>
                <p:txBody>
                  <a:bodyPr/>
                  <a:lstStyle/>
                  <a:p>
                    <a:r>
                      <a:rPr lang="en-GB">
                        <a:noFill/>
                      </a:rPr>
                      <a:t> </a:t>
                    </a:r>
                  </a:p>
                </p:txBody>
              </p:sp>
            </mc:Fallback>
          </mc:AlternateContent>
          <p:sp>
            <p:nvSpPr>
              <p:cNvPr id="63" name="TextBox 62">
                <a:extLst>
                  <a:ext uri="{FF2B5EF4-FFF2-40B4-BE49-F238E27FC236}">
                    <a16:creationId xmlns:a16="http://schemas.microsoft.com/office/drawing/2014/main" id="{364AB783-E531-7B2F-1D3C-E11923DCAB6F}"/>
                  </a:ext>
                </a:extLst>
              </p:cNvPr>
              <p:cNvSpPr txBox="1"/>
              <p:nvPr/>
            </p:nvSpPr>
            <p:spPr>
              <a:xfrm>
                <a:off x="2629006" y="2325220"/>
                <a:ext cx="2225738" cy="369332"/>
              </a:xfrm>
              <a:prstGeom prst="rect">
                <a:avLst/>
              </a:prstGeom>
              <a:noFill/>
            </p:spPr>
            <p:txBody>
              <a:bodyPr wrap="none" rtlCol="0">
                <a:spAutoFit/>
              </a:bodyPr>
              <a:lstStyle/>
              <a:p>
                <a:r>
                  <a:rPr lang="en-GB" dirty="0"/>
                  <a:t>divisive normalisation</a:t>
                </a:r>
              </a:p>
            </p:txBody>
          </p:sp>
        </p:grpSp>
      </p:grpSp>
      <p:grpSp>
        <p:nvGrpSpPr>
          <p:cNvPr id="68" name="Group 67">
            <a:extLst>
              <a:ext uri="{FF2B5EF4-FFF2-40B4-BE49-F238E27FC236}">
                <a16:creationId xmlns:a16="http://schemas.microsoft.com/office/drawing/2014/main" id="{61D2EEB9-5DC5-7554-0222-20D47E83A60C}"/>
              </a:ext>
            </a:extLst>
          </p:cNvPr>
          <p:cNvGrpSpPr/>
          <p:nvPr/>
        </p:nvGrpSpPr>
        <p:grpSpPr>
          <a:xfrm>
            <a:off x="5221840" y="1151814"/>
            <a:ext cx="2806700" cy="2429325"/>
            <a:chOff x="5221840" y="1151814"/>
            <a:chExt cx="2806700" cy="2429325"/>
          </a:xfrm>
        </p:grpSpPr>
        <p:sp>
          <p:nvSpPr>
            <p:cNvPr id="51" name="Rounded Rectangle 50">
              <a:extLst>
                <a:ext uri="{FF2B5EF4-FFF2-40B4-BE49-F238E27FC236}">
                  <a16:creationId xmlns:a16="http://schemas.microsoft.com/office/drawing/2014/main" id="{7D5D9BA1-DB5A-7AD5-A8DC-1D7838129EDA}"/>
                </a:ext>
              </a:extLst>
            </p:cNvPr>
            <p:cNvSpPr/>
            <p:nvPr/>
          </p:nvSpPr>
          <p:spPr>
            <a:xfrm>
              <a:off x="5221840" y="1151814"/>
              <a:ext cx="2806700" cy="1577688"/>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4" name="Straight Arrow Connector 53">
              <a:extLst>
                <a:ext uri="{FF2B5EF4-FFF2-40B4-BE49-F238E27FC236}">
                  <a16:creationId xmlns:a16="http://schemas.microsoft.com/office/drawing/2014/main" id="{A852E46A-3FF6-5E12-3454-B865220380E9}"/>
                </a:ext>
              </a:extLst>
            </p:cNvPr>
            <p:cNvCxnSpPr>
              <a:cxnSpLocks/>
            </p:cNvCxnSpPr>
            <p:nvPr/>
          </p:nvCxnSpPr>
          <p:spPr>
            <a:xfrm flipH="1">
              <a:off x="5808624" y="2729502"/>
              <a:ext cx="384358" cy="85163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56" name="Picture 55">
              <a:extLst>
                <a:ext uri="{FF2B5EF4-FFF2-40B4-BE49-F238E27FC236}">
                  <a16:creationId xmlns:a16="http://schemas.microsoft.com/office/drawing/2014/main" id="{E54B6C8B-E406-52FA-D23E-4CDFF846DC56}"/>
                </a:ext>
              </a:extLst>
            </p:cNvPr>
            <p:cNvPicPr>
              <a:picLocks noChangeAspect="1"/>
            </p:cNvPicPr>
            <p:nvPr/>
          </p:nvPicPr>
          <p:blipFill>
            <a:blip r:embed="rId8"/>
            <a:stretch>
              <a:fillRect/>
            </a:stretch>
          </p:blipFill>
          <p:spPr>
            <a:xfrm>
              <a:off x="5377588" y="1235346"/>
              <a:ext cx="2402050" cy="1098080"/>
            </a:xfrm>
            <a:prstGeom prst="rect">
              <a:avLst/>
            </a:prstGeom>
          </p:spPr>
        </p:pic>
        <p:sp>
          <p:nvSpPr>
            <p:cNvPr id="64" name="TextBox 63">
              <a:extLst>
                <a:ext uri="{FF2B5EF4-FFF2-40B4-BE49-F238E27FC236}">
                  <a16:creationId xmlns:a16="http://schemas.microsoft.com/office/drawing/2014/main" id="{DAB2283B-B967-71F9-3A8B-CEFA1718E494}"/>
                </a:ext>
              </a:extLst>
            </p:cNvPr>
            <p:cNvSpPr txBox="1"/>
            <p:nvPr/>
          </p:nvSpPr>
          <p:spPr>
            <a:xfrm>
              <a:off x="5410143" y="2325220"/>
              <a:ext cx="2525243" cy="369332"/>
            </a:xfrm>
            <a:prstGeom prst="rect">
              <a:avLst/>
            </a:prstGeom>
            <a:noFill/>
          </p:spPr>
          <p:txBody>
            <a:bodyPr wrap="none" rtlCol="0">
              <a:spAutoFit/>
            </a:bodyPr>
            <a:lstStyle/>
            <a:p>
              <a:r>
                <a:rPr lang="en-GB" dirty="0"/>
                <a:t>dimensionality reduction</a:t>
              </a:r>
            </a:p>
          </p:txBody>
        </p:sp>
      </p:grpSp>
      <p:grpSp>
        <p:nvGrpSpPr>
          <p:cNvPr id="69" name="Group 68">
            <a:extLst>
              <a:ext uri="{FF2B5EF4-FFF2-40B4-BE49-F238E27FC236}">
                <a16:creationId xmlns:a16="http://schemas.microsoft.com/office/drawing/2014/main" id="{E0FBA939-DFCC-8D7A-B48C-286A68077009}"/>
              </a:ext>
            </a:extLst>
          </p:cNvPr>
          <p:cNvGrpSpPr/>
          <p:nvPr/>
        </p:nvGrpSpPr>
        <p:grpSpPr>
          <a:xfrm>
            <a:off x="7585364" y="1151814"/>
            <a:ext cx="3384380" cy="2197601"/>
            <a:chOff x="7585364" y="1151814"/>
            <a:chExt cx="3384380" cy="2197601"/>
          </a:xfrm>
        </p:grpSpPr>
        <p:sp>
          <p:nvSpPr>
            <p:cNvPr id="22" name="Rounded Rectangle 21">
              <a:extLst>
                <a:ext uri="{FF2B5EF4-FFF2-40B4-BE49-F238E27FC236}">
                  <a16:creationId xmlns:a16="http://schemas.microsoft.com/office/drawing/2014/main" id="{2E0FA856-8676-36B6-0A04-6A5EF333F977}"/>
                </a:ext>
              </a:extLst>
            </p:cNvPr>
            <p:cNvSpPr/>
            <p:nvPr/>
          </p:nvSpPr>
          <p:spPr>
            <a:xfrm>
              <a:off x="8163044" y="1151814"/>
              <a:ext cx="2806700" cy="1577688"/>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3" name="Picture 22" descr="Diagram&#10;&#10;Description automatically generated">
              <a:extLst>
                <a:ext uri="{FF2B5EF4-FFF2-40B4-BE49-F238E27FC236}">
                  <a16:creationId xmlns:a16="http://schemas.microsoft.com/office/drawing/2014/main" id="{E789B59A-D388-0E84-F076-90C578081ADD}"/>
                </a:ext>
              </a:extLst>
            </p:cNvPr>
            <p:cNvPicPr>
              <a:picLocks noChangeAspect="1"/>
            </p:cNvPicPr>
            <p:nvPr/>
          </p:nvPicPr>
          <p:blipFill>
            <a:blip r:embed="rId9"/>
            <a:stretch>
              <a:fillRect/>
            </a:stretch>
          </p:blipFill>
          <p:spPr>
            <a:xfrm>
              <a:off x="8551288" y="1235346"/>
              <a:ext cx="2139648" cy="1054924"/>
            </a:xfrm>
            <a:prstGeom prst="rect">
              <a:avLst/>
            </a:prstGeom>
          </p:spPr>
        </p:pic>
        <p:cxnSp>
          <p:nvCxnSpPr>
            <p:cNvPr id="37" name="Straight Arrow Connector 36">
              <a:extLst>
                <a:ext uri="{FF2B5EF4-FFF2-40B4-BE49-F238E27FC236}">
                  <a16:creationId xmlns:a16="http://schemas.microsoft.com/office/drawing/2014/main" id="{5F340754-95DC-3248-C726-008B3425205C}"/>
                </a:ext>
              </a:extLst>
            </p:cNvPr>
            <p:cNvCxnSpPr>
              <a:cxnSpLocks/>
            </p:cNvCxnSpPr>
            <p:nvPr/>
          </p:nvCxnSpPr>
          <p:spPr>
            <a:xfrm flipH="1">
              <a:off x="7585364" y="2729502"/>
              <a:ext cx="880801" cy="61991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ABF7E667-AEE0-2D7A-8447-7F99ABB03262}"/>
                </a:ext>
              </a:extLst>
            </p:cNvPr>
            <p:cNvSpPr txBox="1"/>
            <p:nvPr/>
          </p:nvSpPr>
          <p:spPr>
            <a:xfrm>
              <a:off x="8783639" y="2333426"/>
              <a:ext cx="1674946" cy="369332"/>
            </a:xfrm>
            <a:prstGeom prst="rect">
              <a:avLst/>
            </a:prstGeom>
            <a:noFill/>
          </p:spPr>
          <p:txBody>
            <a:bodyPr wrap="none" rtlCol="0">
              <a:spAutoFit/>
            </a:bodyPr>
            <a:lstStyle/>
            <a:p>
              <a:r>
                <a:rPr lang="en-GB" dirty="0" err="1"/>
                <a:t>layerwise</a:t>
              </a:r>
              <a:r>
                <a:rPr lang="en-GB" dirty="0"/>
                <a:t> depth</a:t>
              </a:r>
            </a:p>
          </p:txBody>
        </p:sp>
      </p:grpSp>
    </p:spTree>
    <p:extLst>
      <p:ext uri="{BB962C8B-B14F-4D97-AF65-F5344CB8AC3E}">
        <p14:creationId xmlns:p14="http://schemas.microsoft.com/office/powerpoint/2010/main" val="167086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dissolv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dissolve">
                                      <p:cBhvr>
                                        <p:cTn id="17" dur="500"/>
                                        <p:tgtEl>
                                          <p:spTgt spid="7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dissolve">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dissolve">
                                      <p:cBhvr>
                                        <p:cTn id="2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2AD713A-B1A3-DC4C-8063-8B91AC7266E0}"/>
              </a:ext>
            </a:extLst>
          </p:cNvPr>
          <p:cNvSpPr txBox="1"/>
          <p:nvPr/>
        </p:nvSpPr>
        <p:spPr>
          <a:xfrm>
            <a:off x="8601540" y="6937855"/>
            <a:ext cx="2793072" cy="461665"/>
          </a:xfrm>
          <a:prstGeom prst="rect">
            <a:avLst/>
          </a:prstGeom>
          <a:noFill/>
        </p:spPr>
        <p:txBody>
          <a:bodyPr wrap="none" rtlCol="0">
            <a:spAutoFit/>
          </a:bodyPr>
          <a:lstStyle/>
          <a:p>
            <a:r>
              <a:rPr lang="en-GB" sz="2400" dirty="0" err="1"/>
              <a:t>Krizhevsky</a:t>
            </a:r>
            <a:r>
              <a:rPr lang="en-GB" sz="2400" dirty="0"/>
              <a:t> et al 2012</a:t>
            </a:r>
            <a:endParaRPr lang="en-US" sz="2400" dirty="0"/>
          </a:p>
        </p:txBody>
      </p:sp>
      <p:sp>
        <p:nvSpPr>
          <p:cNvPr id="12" name="Rectangle 2">
            <a:extLst>
              <a:ext uri="{FF2B5EF4-FFF2-40B4-BE49-F238E27FC236}">
                <a16:creationId xmlns:a16="http://schemas.microsoft.com/office/drawing/2014/main" id="{7597984B-B7F1-6349-3FA3-279A001267B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5" name="Picture 14">
            <a:extLst>
              <a:ext uri="{FF2B5EF4-FFF2-40B4-BE49-F238E27FC236}">
                <a16:creationId xmlns:a16="http://schemas.microsoft.com/office/drawing/2014/main" id="{97BFB67E-6EBC-5520-B583-E093EDD67F4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6" name="Rectangle 3">
            <a:extLst>
              <a:ext uri="{FF2B5EF4-FFF2-40B4-BE49-F238E27FC236}">
                <a16:creationId xmlns:a16="http://schemas.microsoft.com/office/drawing/2014/main" id="{793BDB74-124C-815E-2F26-302A490C83C9}"/>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err="1">
                <a:latin typeface="+mj-lt"/>
              </a:rPr>
              <a:t>Imagenet</a:t>
            </a:r>
            <a:endParaRPr lang="en-GB" sz="3600" dirty="0">
              <a:latin typeface="+mj-lt"/>
            </a:endParaRPr>
          </a:p>
        </p:txBody>
      </p:sp>
      <p:pic>
        <p:nvPicPr>
          <p:cNvPr id="33" name="Picture 2" descr="Related image">
            <a:extLst>
              <a:ext uri="{FF2B5EF4-FFF2-40B4-BE49-F238E27FC236}">
                <a16:creationId xmlns:a16="http://schemas.microsoft.com/office/drawing/2014/main" id="{D5A34011-04FA-F194-ADC2-588B7E5F3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103" y="1310368"/>
            <a:ext cx="4488873" cy="44888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text, dog, mammal&#10;&#10;Description automatically generated">
            <a:extLst>
              <a:ext uri="{FF2B5EF4-FFF2-40B4-BE49-F238E27FC236}">
                <a16:creationId xmlns:a16="http://schemas.microsoft.com/office/drawing/2014/main" id="{2E5CF57A-EE13-B288-348A-A4D190CAE08E}"/>
              </a:ext>
            </a:extLst>
          </p:cNvPr>
          <p:cNvPicPr>
            <a:picLocks noChangeAspect="1"/>
          </p:cNvPicPr>
          <p:nvPr/>
        </p:nvPicPr>
        <p:blipFill>
          <a:blip r:embed="rId5"/>
          <a:stretch>
            <a:fillRect/>
          </a:stretch>
        </p:blipFill>
        <p:spPr>
          <a:xfrm>
            <a:off x="5895512" y="1310368"/>
            <a:ext cx="4297970" cy="2290899"/>
          </a:xfrm>
          <a:prstGeom prst="rect">
            <a:avLst/>
          </a:prstGeom>
        </p:spPr>
      </p:pic>
      <p:sp>
        <p:nvSpPr>
          <p:cNvPr id="5" name="TextBox 4">
            <a:extLst>
              <a:ext uri="{FF2B5EF4-FFF2-40B4-BE49-F238E27FC236}">
                <a16:creationId xmlns:a16="http://schemas.microsoft.com/office/drawing/2014/main" id="{001E02D6-892C-EAFB-392F-1AA6C3A2FE9D}"/>
              </a:ext>
            </a:extLst>
          </p:cNvPr>
          <p:cNvSpPr txBox="1"/>
          <p:nvPr/>
        </p:nvSpPr>
        <p:spPr>
          <a:xfrm>
            <a:off x="498763" y="5943601"/>
            <a:ext cx="4560800" cy="523220"/>
          </a:xfrm>
          <a:prstGeom prst="rect">
            <a:avLst/>
          </a:prstGeom>
          <a:noFill/>
        </p:spPr>
        <p:txBody>
          <a:bodyPr wrap="none" rtlCol="0">
            <a:spAutoFit/>
          </a:bodyPr>
          <a:lstStyle/>
          <a:p>
            <a:r>
              <a:rPr lang="en-GB" sz="2800" dirty="0"/>
              <a:t>Over 6 million labelled images</a:t>
            </a:r>
          </a:p>
        </p:txBody>
      </p:sp>
      <p:pic>
        <p:nvPicPr>
          <p:cNvPr id="7" name="Picture 6" descr="Graphical user interface, website&#10;&#10;Description automatically generated">
            <a:extLst>
              <a:ext uri="{FF2B5EF4-FFF2-40B4-BE49-F238E27FC236}">
                <a16:creationId xmlns:a16="http://schemas.microsoft.com/office/drawing/2014/main" id="{98441635-003E-52DD-39D3-8F2D76638ABC}"/>
              </a:ext>
            </a:extLst>
          </p:cNvPr>
          <p:cNvPicPr>
            <a:picLocks noChangeAspect="1"/>
          </p:cNvPicPr>
          <p:nvPr/>
        </p:nvPicPr>
        <p:blipFill>
          <a:blip r:embed="rId6"/>
          <a:stretch>
            <a:fillRect/>
          </a:stretch>
        </p:blipFill>
        <p:spPr>
          <a:xfrm>
            <a:off x="5843557" y="3779102"/>
            <a:ext cx="4297970" cy="2198730"/>
          </a:xfrm>
          <a:prstGeom prst="rect">
            <a:avLst/>
          </a:prstGeom>
        </p:spPr>
      </p:pic>
      <p:pic>
        <p:nvPicPr>
          <p:cNvPr id="9" name="Picture 8" descr="Chart&#10;&#10;Description automatically generated">
            <a:extLst>
              <a:ext uri="{FF2B5EF4-FFF2-40B4-BE49-F238E27FC236}">
                <a16:creationId xmlns:a16="http://schemas.microsoft.com/office/drawing/2014/main" id="{F0A43948-5123-58EC-B85C-0936A0FC8C4E}"/>
              </a:ext>
            </a:extLst>
          </p:cNvPr>
          <p:cNvPicPr>
            <a:picLocks noChangeAspect="1"/>
          </p:cNvPicPr>
          <p:nvPr/>
        </p:nvPicPr>
        <p:blipFill>
          <a:blip r:embed="rId7"/>
          <a:stretch>
            <a:fillRect/>
          </a:stretch>
        </p:blipFill>
        <p:spPr>
          <a:xfrm>
            <a:off x="529533" y="1912914"/>
            <a:ext cx="10952018" cy="3418269"/>
          </a:xfrm>
          <a:prstGeom prst="roundRect">
            <a:avLst/>
          </a:prstGeom>
          <a:ln w="38100">
            <a:solidFill>
              <a:schemeClr val="tx1"/>
            </a:solidFill>
          </a:ln>
        </p:spPr>
      </p:pic>
    </p:spTree>
    <p:extLst>
      <p:ext uri="{BB962C8B-B14F-4D97-AF65-F5344CB8AC3E}">
        <p14:creationId xmlns:p14="http://schemas.microsoft.com/office/powerpoint/2010/main" val="114253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865F33A0-00AD-6948-83F5-48C64819F58F}"/>
              </a:ext>
            </a:extLst>
          </p:cNvPr>
          <p:cNvSpPr/>
          <p:nvPr/>
        </p:nvSpPr>
        <p:spPr>
          <a:xfrm>
            <a:off x="2013199" y="1423482"/>
            <a:ext cx="8131059" cy="3148519"/>
          </a:xfrm>
          <a:prstGeom prst="roundRect">
            <a:avLst/>
          </a:prstGeom>
          <a:solidFill>
            <a:schemeClr val="bg1">
              <a:lumMod val="9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4" descr="Image result for cat image">
            <a:extLst>
              <a:ext uri="{FF2B5EF4-FFF2-40B4-BE49-F238E27FC236}">
                <a16:creationId xmlns:a16="http://schemas.microsoft.com/office/drawing/2014/main" id="{5B32C18D-F81D-A244-8FEA-3C5FB2E2F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2068" y="1716450"/>
            <a:ext cx="2184130" cy="145056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12" descr="Image result for dog image">
            <a:extLst>
              <a:ext uri="{FF2B5EF4-FFF2-40B4-BE49-F238E27FC236}">
                <a16:creationId xmlns:a16="http://schemas.microsoft.com/office/drawing/2014/main" id="{810FFF3A-DB60-4546-9849-7AE71470B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6983" y="1916222"/>
            <a:ext cx="2048284" cy="1485874"/>
          </a:xfrm>
          <a:prstGeom prst="rect">
            <a:avLst/>
          </a:prstGeom>
          <a:solidFill>
            <a:schemeClr val="bg1"/>
          </a:solidFill>
        </p:spPr>
      </p:pic>
      <p:sp>
        <p:nvSpPr>
          <p:cNvPr id="19" name="TextBox 18">
            <a:extLst>
              <a:ext uri="{FF2B5EF4-FFF2-40B4-BE49-F238E27FC236}">
                <a16:creationId xmlns:a16="http://schemas.microsoft.com/office/drawing/2014/main" id="{1DB42D58-D25C-624C-A65E-4237D6C1F0A8}"/>
              </a:ext>
            </a:extLst>
          </p:cNvPr>
          <p:cNvSpPr txBox="1"/>
          <p:nvPr/>
        </p:nvSpPr>
        <p:spPr>
          <a:xfrm>
            <a:off x="3485335" y="3417203"/>
            <a:ext cx="997068" cy="369332"/>
          </a:xfrm>
          <a:prstGeom prst="rect">
            <a:avLst/>
          </a:prstGeom>
          <a:noFill/>
        </p:spPr>
        <p:txBody>
          <a:bodyPr wrap="none" rtlCol="0">
            <a:spAutoFit/>
          </a:bodyPr>
          <a:lstStyle/>
          <a:p>
            <a:r>
              <a:rPr lang="en-US" dirty="0"/>
              <a:t>different</a:t>
            </a:r>
          </a:p>
        </p:txBody>
      </p:sp>
      <p:sp>
        <p:nvSpPr>
          <p:cNvPr id="20" name="TextBox 19">
            <a:extLst>
              <a:ext uri="{FF2B5EF4-FFF2-40B4-BE49-F238E27FC236}">
                <a16:creationId xmlns:a16="http://schemas.microsoft.com/office/drawing/2014/main" id="{3C3276DB-90AB-B640-A617-DCDAA3AA3792}"/>
              </a:ext>
            </a:extLst>
          </p:cNvPr>
          <p:cNvSpPr txBox="1"/>
          <p:nvPr/>
        </p:nvSpPr>
        <p:spPr>
          <a:xfrm>
            <a:off x="4663373" y="3601863"/>
            <a:ext cx="997068" cy="369332"/>
          </a:xfrm>
          <a:prstGeom prst="rect">
            <a:avLst/>
          </a:prstGeom>
          <a:noFill/>
        </p:spPr>
        <p:txBody>
          <a:bodyPr wrap="none" rtlCol="0">
            <a:spAutoFit/>
          </a:bodyPr>
          <a:lstStyle/>
          <a:p>
            <a:r>
              <a:rPr lang="en-US" dirty="0"/>
              <a:t>different</a:t>
            </a:r>
          </a:p>
        </p:txBody>
      </p:sp>
      <p:sp>
        <p:nvSpPr>
          <p:cNvPr id="21" name="TextBox 20">
            <a:extLst>
              <a:ext uri="{FF2B5EF4-FFF2-40B4-BE49-F238E27FC236}">
                <a16:creationId xmlns:a16="http://schemas.microsoft.com/office/drawing/2014/main" id="{71B6ABB1-DF7E-2742-9A3F-35CA229CADB1}"/>
              </a:ext>
            </a:extLst>
          </p:cNvPr>
          <p:cNvSpPr txBox="1"/>
          <p:nvPr/>
        </p:nvSpPr>
        <p:spPr>
          <a:xfrm>
            <a:off x="6133025" y="3863383"/>
            <a:ext cx="684803" cy="369332"/>
          </a:xfrm>
          <a:prstGeom prst="rect">
            <a:avLst/>
          </a:prstGeom>
          <a:noFill/>
        </p:spPr>
        <p:txBody>
          <a:bodyPr wrap="none" rtlCol="0">
            <a:spAutoFit/>
          </a:bodyPr>
          <a:lstStyle/>
          <a:p>
            <a:r>
              <a:rPr lang="en-US" dirty="0"/>
              <a:t>same</a:t>
            </a:r>
          </a:p>
        </p:txBody>
      </p:sp>
      <p:sp>
        <p:nvSpPr>
          <p:cNvPr id="22" name="TextBox 21">
            <a:extLst>
              <a:ext uri="{FF2B5EF4-FFF2-40B4-BE49-F238E27FC236}">
                <a16:creationId xmlns:a16="http://schemas.microsoft.com/office/drawing/2014/main" id="{26E48199-7C9B-7C4E-B65B-E097B1DEB5B0}"/>
              </a:ext>
            </a:extLst>
          </p:cNvPr>
          <p:cNvSpPr txBox="1"/>
          <p:nvPr/>
        </p:nvSpPr>
        <p:spPr>
          <a:xfrm>
            <a:off x="7335005" y="4107309"/>
            <a:ext cx="997068" cy="369332"/>
          </a:xfrm>
          <a:prstGeom prst="rect">
            <a:avLst/>
          </a:prstGeom>
          <a:noFill/>
        </p:spPr>
        <p:txBody>
          <a:bodyPr wrap="none" rtlCol="0">
            <a:spAutoFit/>
          </a:bodyPr>
          <a:lstStyle/>
          <a:p>
            <a:r>
              <a:rPr lang="en-US" dirty="0"/>
              <a:t>different</a:t>
            </a:r>
          </a:p>
        </p:txBody>
      </p:sp>
      <p:sp>
        <p:nvSpPr>
          <p:cNvPr id="23" name="TextBox 22">
            <a:extLst>
              <a:ext uri="{FF2B5EF4-FFF2-40B4-BE49-F238E27FC236}">
                <a16:creationId xmlns:a16="http://schemas.microsoft.com/office/drawing/2014/main" id="{45C4B860-6380-8744-8BA8-767E436A66D9}"/>
              </a:ext>
            </a:extLst>
          </p:cNvPr>
          <p:cNvSpPr txBox="1"/>
          <p:nvPr/>
        </p:nvSpPr>
        <p:spPr>
          <a:xfrm>
            <a:off x="7056432" y="1393002"/>
            <a:ext cx="2674450" cy="523220"/>
          </a:xfrm>
          <a:prstGeom prst="rect">
            <a:avLst/>
          </a:prstGeom>
          <a:noFill/>
        </p:spPr>
        <p:txBody>
          <a:bodyPr wrap="none" rtlCol="0">
            <a:spAutoFit/>
          </a:bodyPr>
          <a:lstStyle/>
          <a:p>
            <a:r>
              <a:rPr lang="en-US" sz="2800" dirty="0"/>
              <a:t>training set (n=2)</a:t>
            </a:r>
          </a:p>
        </p:txBody>
      </p:sp>
      <p:sp>
        <p:nvSpPr>
          <p:cNvPr id="25" name="Rectangle 24">
            <a:extLst>
              <a:ext uri="{FF2B5EF4-FFF2-40B4-BE49-F238E27FC236}">
                <a16:creationId xmlns:a16="http://schemas.microsoft.com/office/drawing/2014/main" id="{B9E6D9DD-509B-664A-A4B5-B36BC64BB423}"/>
              </a:ext>
            </a:extLst>
          </p:cNvPr>
          <p:cNvSpPr/>
          <p:nvPr/>
        </p:nvSpPr>
        <p:spPr>
          <a:xfrm>
            <a:off x="832208" y="4864969"/>
            <a:ext cx="10633752" cy="1384995"/>
          </a:xfrm>
          <a:prstGeom prst="rect">
            <a:avLst/>
          </a:prstGeom>
        </p:spPr>
        <p:txBody>
          <a:bodyPr wrap="square">
            <a:spAutoFit/>
          </a:bodyPr>
          <a:lstStyle/>
          <a:p>
            <a:r>
              <a:rPr lang="en-US" sz="2800" dirty="0">
                <a:cs typeface="Times New Roman"/>
              </a:rPr>
              <a:t>A feedforward neural network would perform at chance at this simple task, because it has no means to remember what occurred on the last timestep</a:t>
            </a:r>
            <a:endParaRPr lang="en-US" sz="2800" dirty="0">
              <a:solidFill>
                <a:schemeClr val="accent1"/>
              </a:solidFill>
              <a:cs typeface="Times New Roman"/>
            </a:endParaRPr>
          </a:p>
        </p:txBody>
      </p:sp>
      <p:pic>
        <p:nvPicPr>
          <p:cNvPr id="27" name="Picture 4" descr="Image result for cat image">
            <a:extLst>
              <a:ext uri="{FF2B5EF4-FFF2-40B4-BE49-F238E27FC236}">
                <a16:creationId xmlns:a16="http://schemas.microsoft.com/office/drawing/2014/main" id="{2FECECB5-4274-6143-98C0-9E9508F6C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494" y="2134428"/>
            <a:ext cx="2184130" cy="145056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28" name="Picture 4" descr="Image result for cat image">
            <a:extLst>
              <a:ext uri="{FF2B5EF4-FFF2-40B4-BE49-F238E27FC236}">
                <a16:creationId xmlns:a16="http://schemas.microsoft.com/office/drawing/2014/main" id="{386B6BCC-EE1E-6D4F-A36D-EFBB76640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2184" y="2432353"/>
            <a:ext cx="2184130" cy="145056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29" name="Picture 12" descr="Image result for dog image">
            <a:extLst>
              <a:ext uri="{FF2B5EF4-FFF2-40B4-BE49-F238E27FC236}">
                <a16:creationId xmlns:a16="http://schemas.microsoft.com/office/drawing/2014/main" id="{F71A784B-FED9-CD41-AE76-E24F85D35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223" y="2608739"/>
            <a:ext cx="2048284" cy="1485874"/>
          </a:xfrm>
          <a:prstGeom prst="rect">
            <a:avLst/>
          </a:prstGeom>
          <a:solidFill>
            <a:schemeClr val="bg1"/>
          </a:solidFill>
        </p:spPr>
      </p:pic>
      <p:sp>
        <p:nvSpPr>
          <p:cNvPr id="30" name="TextBox 29">
            <a:extLst>
              <a:ext uri="{FF2B5EF4-FFF2-40B4-BE49-F238E27FC236}">
                <a16:creationId xmlns:a16="http://schemas.microsoft.com/office/drawing/2014/main" id="{D94F0A46-368A-194A-8E14-873FE7E66B97}"/>
              </a:ext>
            </a:extLst>
          </p:cNvPr>
          <p:cNvSpPr txBox="1"/>
          <p:nvPr/>
        </p:nvSpPr>
        <p:spPr>
          <a:xfrm>
            <a:off x="2227812" y="3157632"/>
            <a:ext cx="684803" cy="369332"/>
          </a:xfrm>
          <a:prstGeom prst="rect">
            <a:avLst/>
          </a:prstGeom>
          <a:noFill/>
        </p:spPr>
        <p:txBody>
          <a:bodyPr wrap="none" rtlCol="0">
            <a:spAutoFit/>
          </a:bodyPr>
          <a:lstStyle/>
          <a:p>
            <a:r>
              <a:rPr lang="en-US" dirty="0"/>
              <a:t>same</a:t>
            </a:r>
          </a:p>
        </p:txBody>
      </p:sp>
      <p:sp>
        <p:nvSpPr>
          <p:cNvPr id="2" name="Rectangle 2">
            <a:extLst>
              <a:ext uri="{FF2B5EF4-FFF2-40B4-BE49-F238E27FC236}">
                <a16:creationId xmlns:a16="http://schemas.microsoft.com/office/drawing/2014/main" id="{7CC6B8C3-6570-EF10-4707-CD5EB6BFE7F7}"/>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3" name="Picture 2">
            <a:extLst>
              <a:ext uri="{FF2B5EF4-FFF2-40B4-BE49-F238E27FC236}">
                <a16:creationId xmlns:a16="http://schemas.microsoft.com/office/drawing/2014/main" id="{36FE895A-87B1-FB1B-E3F2-516D04F63C6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7" name="Rectangle 3">
            <a:extLst>
              <a:ext uri="{FF2B5EF4-FFF2-40B4-BE49-F238E27FC236}">
                <a16:creationId xmlns:a16="http://schemas.microsoft.com/office/drawing/2014/main" id="{E916EB2F-16E8-BFAD-9E18-45C1A7209819}"/>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Same / different judgements</a:t>
            </a:r>
          </a:p>
        </p:txBody>
      </p:sp>
    </p:spTree>
    <p:extLst>
      <p:ext uri="{BB962C8B-B14F-4D97-AF65-F5344CB8AC3E}">
        <p14:creationId xmlns:p14="http://schemas.microsoft.com/office/powerpoint/2010/main" val="1210014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Text Box 11">
            <a:extLst>
              <a:ext uri="{FF2B5EF4-FFF2-40B4-BE49-F238E27FC236}">
                <a16:creationId xmlns:a16="http://schemas.microsoft.com/office/drawing/2014/main" id="{F45D0E51-506E-584B-A88D-11CD2C5FB18F}"/>
              </a:ext>
            </a:extLst>
          </p:cNvPr>
          <p:cNvSpPr txBox="1">
            <a:spLocks noChangeArrowheads="1"/>
          </p:cNvSpPr>
          <p:nvPr/>
        </p:nvSpPr>
        <p:spPr bwMode="auto">
          <a:xfrm>
            <a:off x="8688389" y="6453189"/>
            <a:ext cx="31646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dirty="0">
                <a:latin typeface="Calibri" panose="020F0502020204030204" pitchFamily="34" charset="0"/>
              </a:rPr>
              <a:t>Murray 2016; Hasson et al 2008</a:t>
            </a:r>
            <a:endParaRPr lang="en-US" altLang="en-US" sz="1800" dirty="0">
              <a:latin typeface="Calibri" panose="020F0502020204030204" pitchFamily="34" charset="0"/>
            </a:endParaRPr>
          </a:p>
        </p:txBody>
      </p:sp>
      <p:sp>
        <p:nvSpPr>
          <p:cNvPr id="35848" name="Text Box 17">
            <a:extLst>
              <a:ext uri="{FF2B5EF4-FFF2-40B4-BE49-F238E27FC236}">
                <a16:creationId xmlns:a16="http://schemas.microsoft.com/office/drawing/2014/main" id="{1842BCB0-4BEB-8C42-9EE3-6E7713B86BA1}"/>
              </a:ext>
            </a:extLst>
          </p:cNvPr>
          <p:cNvSpPr txBox="1">
            <a:spLocks noChangeArrowheads="1"/>
          </p:cNvSpPr>
          <p:nvPr/>
        </p:nvSpPr>
        <p:spPr bwMode="auto">
          <a:xfrm>
            <a:off x="7249455" y="1311096"/>
            <a:ext cx="3014058" cy="349399"/>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600" dirty="0">
                <a:solidFill>
                  <a:schemeClr val="bg1"/>
                </a:solidFill>
                <a:latin typeface="Calibri" panose="020F0502020204030204" pitchFamily="34" charset="0"/>
              </a:rPr>
              <a:t>Participants watched silent films</a:t>
            </a:r>
            <a:endParaRPr lang="en-US" altLang="en-US" sz="1600" dirty="0">
              <a:solidFill>
                <a:schemeClr val="bg1"/>
              </a:solidFill>
              <a:latin typeface="Calibri" panose="020F0502020204030204" pitchFamily="34" charset="0"/>
            </a:endParaRPr>
          </a:p>
        </p:txBody>
      </p:sp>
      <p:sp>
        <p:nvSpPr>
          <p:cNvPr id="35849" name="Text Box 17">
            <a:extLst>
              <a:ext uri="{FF2B5EF4-FFF2-40B4-BE49-F238E27FC236}">
                <a16:creationId xmlns:a16="http://schemas.microsoft.com/office/drawing/2014/main" id="{9D82D3B2-6FA7-7B47-B6F0-7D39A95CE942}"/>
              </a:ext>
            </a:extLst>
          </p:cNvPr>
          <p:cNvSpPr txBox="1">
            <a:spLocks noChangeArrowheads="1"/>
          </p:cNvSpPr>
          <p:nvPr/>
        </p:nvSpPr>
        <p:spPr bwMode="auto">
          <a:xfrm>
            <a:off x="603315" y="5684025"/>
            <a:ext cx="1096337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2800" dirty="0">
                <a:latin typeface="Calibri" panose="020F0502020204030204" pitchFamily="34" charset="0"/>
              </a:rPr>
              <a:t>There exists a hierarchy of temporal windows across the cortex from posterior to anterior</a:t>
            </a:r>
            <a:endParaRPr lang="en-US" altLang="en-US" sz="2800" dirty="0">
              <a:latin typeface="Calibri" panose="020F0502020204030204" pitchFamily="34" charset="0"/>
            </a:endParaRPr>
          </a:p>
        </p:txBody>
      </p:sp>
      <p:sp>
        <p:nvSpPr>
          <p:cNvPr id="2" name="Rectangle 2">
            <a:extLst>
              <a:ext uri="{FF2B5EF4-FFF2-40B4-BE49-F238E27FC236}">
                <a16:creationId xmlns:a16="http://schemas.microsoft.com/office/drawing/2014/main" id="{80E95197-A8E7-18C2-09A9-4CDAA5DC8DE0}"/>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3" name="Picture 2">
            <a:extLst>
              <a:ext uri="{FF2B5EF4-FFF2-40B4-BE49-F238E27FC236}">
                <a16:creationId xmlns:a16="http://schemas.microsoft.com/office/drawing/2014/main" id="{856780C0-565E-4B33-D97B-924E94EC6CD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4" name="Rectangle 3">
            <a:extLst>
              <a:ext uri="{FF2B5EF4-FFF2-40B4-BE49-F238E27FC236}">
                <a16:creationId xmlns:a16="http://schemas.microsoft.com/office/drawing/2014/main" id="{940CD116-5D0E-ECFF-2C63-FCB9E2B157D3}"/>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Temporal integration</a:t>
            </a:r>
          </a:p>
        </p:txBody>
      </p:sp>
      <p:pic>
        <p:nvPicPr>
          <p:cNvPr id="6" name="Picture 5" descr="A diagram of the human brain&#10;&#10;Description automatically generated">
            <a:extLst>
              <a:ext uri="{FF2B5EF4-FFF2-40B4-BE49-F238E27FC236}">
                <a16:creationId xmlns:a16="http://schemas.microsoft.com/office/drawing/2014/main" id="{FAAE813E-0674-CF72-FDA5-9A6462E8B285}"/>
              </a:ext>
            </a:extLst>
          </p:cNvPr>
          <p:cNvPicPr>
            <a:picLocks noChangeAspect="1"/>
          </p:cNvPicPr>
          <p:nvPr/>
        </p:nvPicPr>
        <p:blipFill>
          <a:blip r:embed="rId3"/>
          <a:stretch>
            <a:fillRect/>
          </a:stretch>
        </p:blipFill>
        <p:spPr>
          <a:xfrm>
            <a:off x="1628464" y="1311096"/>
            <a:ext cx="3390900" cy="4013200"/>
          </a:xfrm>
          <a:prstGeom prst="rect">
            <a:avLst/>
          </a:prstGeom>
        </p:spPr>
      </p:pic>
      <p:grpSp>
        <p:nvGrpSpPr>
          <p:cNvPr id="10" name="Group 9">
            <a:extLst>
              <a:ext uri="{FF2B5EF4-FFF2-40B4-BE49-F238E27FC236}">
                <a16:creationId xmlns:a16="http://schemas.microsoft.com/office/drawing/2014/main" id="{5FE3C985-26CA-8745-ED17-B3984892E083}"/>
              </a:ext>
            </a:extLst>
          </p:cNvPr>
          <p:cNvGrpSpPr/>
          <p:nvPr/>
        </p:nvGrpSpPr>
        <p:grpSpPr>
          <a:xfrm>
            <a:off x="5427809" y="1294667"/>
            <a:ext cx="4987446" cy="4107518"/>
            <a:chOff x="4812711" y="1660495"/>
            <a:chExt cx="4379661" cy="3658577"/>
          </a:xfrm>
        </p:grpSpPr>
        <p:pic>
          <p:nvPicPr>
            <p:cNvPr id="8" name="Picture 7" descr="A graph of different colored lines&#10;&#10;Description automatically generated">
              <a:extLst>
                <a:ext uri="{FF2B5EF4-FFF2-40B4-BE49-F238E27FC236}">
                  <a16:creationId xmlns:a16="http://schemas.microsoft.com/office/drawing/2014/main" id="{801D6F8E-5196-6547-FAE9-678A448EDDD8}"/>
                </a:ext>
              </a:extLst>
            </p:cNvPr>
            <p:cNvPicPr>
              <a:picLocks noChangeAspect="1"/>
            </p:cNvPicPr>
            <p:nvPr/>
          </p:nvPicPr>
          <p:blipFill>
            <a:blip r:embed="rId4"/>
            <a:stretch>
              <a:fillRect/>
            </a:stretch>
          </p:blipFill>
          <p:spPr>
            <a:xfrm>
              <a:off x="4812711" y="1781991"/>
              <a:ext cx="4379661" cy="3537081"/>
            </a:xfrm>
            <a:prstGeom prst="rect">
              <a:avLst/>
            </a:prstGeom>
          </p:spPr>
        </p:pic>
        <p:sp>
          <p:nvSpPr>
            <p:cNvPr id="9" name="Rectangle 8">
              <a:extLst>
                <a:ext uri="{FF2B5EF4-FFF2-40B4-BE49-F238E27FC236}">
                  <a16:creationId xmlns:a16="http://schemas.microsoft.com/office/drawing/2014/main" id="{31BD2F51-98C2-FD96-5A25-71EC4AFE01BA}"/>
                </a:ext>
              </a:extLst>
            </p:cNvPr>
            <p:cNvSpPr/>
            <p:nvPr/>
          </p:nvSpPr>
          <p:spPr>
            <a:xfrm>
              <a:off x="4864231" y="1660495"/>
              <a:ext cx="405353" cy="52652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51140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Text Box 11">
            <a:extLst>
              <a:ext uri="{FF2B5EF4-FFF2-40B4-BE49-F238E27FC236}">
                <a16:creationId xmlns:a16="http://schemas.microsoft.com/office/drawing/2014/main" id="{F45D0E51-506E-584B-A88D-11CD2C5FB18F}"/>
              </a:ext>
            </a:extLst>
          </p:cNvPr>
          <p:cNvSpPr txBox="1">
            <a:spLocks noChangeArrowheads="1"/>
          </p:cNvSpPr>
          <p:nvPr/>
        </p:nvSpPr>
        <p:spPr bwMode="auto">
          <a:xfrm>
            <a:off x="8628450" y="6459562"/>
            <a:ext cx="36242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dirty="0">
                <a:latin typeface="Calibri" panose="020F0502020204030204" pitchFamily="34" charset="0"/>
              </a:rPr>
              <a:t>Wald &amp; </a:t>
            </a:r>
            <a:r>
              <a:rPr lang="en-GB" altLang="en-US" sz="1800" dirty="0" err="1">
                <a:latin typeface="Calibri" panose="020F0502020204030204" pitchFamily="34" charset="0"/>
              </a:rPr>
              <a:t>Wolfwitz</a:t>
            </a:r>
            <a:r>
              <a:rPr lang="en-GB" altLang="en-US" sz="1800" dirty="0">
                <a:latin typeface="Calibri" panose="020F0502020204030204" pitchFamily="34" charset="0"/>
              </a:rPr>
              <a:t>, 1946; </a:t>
            </a:r>
            <a:r>
              <a:rPr lang="en-GB" altLang="en-US" sz="1800" dirty="0" err="1">
                <a:latin typeface="Calibri" panose="020F0502020204030204" pitchFamily="34" charset="0"/>
              </a:rPr>
              <a:t>Bogacz</a:t>
            </a:r>
            <a:r>
              <a:rPr lang="en-GB" altLang="en-US" sz="1800" dirty="0">
                <a:latin typeface="Calibri" panose="020F0502020204030204" pitchFamily="34" charset="0"/>
              </a:rPr>
              <a:t> 2006</a:t>
            </a:r>
            <a:endParaRPr lang="en-US" altLang="en-US" sz="1800" dirty="0">
              <a:latin typeface="Calibri" panose="020F0502020204030204" pitchFamily="34" charset="0"/>
            </a:endParaRPr>
          </a:p>
        </p:txBody>
      </p:sp>
      <p:grpSp>
        <p:nvGrpSpPr>
          <p:cNvPr id="9" name="Group 8">
            <a:extLst>
              <a:ext uri="{FF2B5EF4-FFF2-40B4-BE49-F238E27FC236}">
                <a16:creationId xmlns:a16="http://schemas.microsoft.com/office/drawing/2014/main" id="{CE23960D-8F9A-7E46-994E-61DA0BC2CE0C}"/>
              </a:ext>
            </a:extLst>
          </p:cNvPr>
          <p:cNvGrpSpPr/>
          <p:nvPr/>
        </p:nvGrpSpPr>
        <p:grpSpPr>
          <a:xfrm>
            <a:off x="1990928" y="1197280"/>
            <a:ext cx="3929974" cy="2713241"/>
            <a:chOff x="271462" y="1238589"/>
            <a:chExt cx="4300538" cy="3048000"/>
          </a:xfrm>
        </p:grpSpPr>
        <p:pic>
          <p:nvPicPr>
            <p:cNvPr id="30" name="Picture 18" descr="Screen shot 2012-10-03 at 09.48.59.png">
              <a:extLst>
                <a:ext uri="{FF2B5EF4-FFF2-40B4-BE49-F238E27FC236}">
                  <a16:creationId xmlns:a16="http://schemas.microsoft.com/office/drawing/2014/main" id="{9E651A07-93A8-B846-B6C1-8D12F5CE0E2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1462" y="1238589"/>
              <a:ext cx="430053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0">
              <a:extLst>
                <a:ext uri="{FF2B5EF4-FFF2-40B4-BE49-F238E27FC236}">
                  <a16:creationId xmlns:a16="http://schemas.microsoft.com/office/drawing/2014/main" id="{A276333A-2E49-0B45-BD03-59F8F4ED5E9E}"/>
                </a:ext>
              </a:extLst>
            </p:cNvPr>
            <p:cNvSpPr/>
            <p:nvPr/>
          </p:nvSpPr>
          <p:spPr>
            <a:xfrm>
              <a:off x="556425" y="1418191"/>
              <a:ext cx="293019" cy="4098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2" name="Text Box 17">
            <a:extLst>
              <a:ext uri="{FF2B5EF4-FFF2-40B4-BE49-F238E27FC236}">
                <a16:creationId xmlns:a16="http://schemas.microsoft.com/office/drawing/2014/main" id="{8E817B05-E29C-1C45-AF0E-B60D191FE277}"/>
              </a:ext>
            </a:extLst>
          </p:cNvPr>
          <p:cNvSpPr txBox="1">
            <a:spLocks noChangeArrowheads="1"/>
          </p:cNvSpPr>
          <p:nvPr/>
        </p:nvSpPr>
        <p:spPr bwMode="auto">
          <a:xfrm>
            <a:off x="6323322" y="1416967"/>
            <a:ext cx="494742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dirty="0">
                <a:solidFill>
                  <a:schemeClr val="bg1">
                    <a:lumMod val="50000"/>
                  </a:schemeClr>
                </a:solidFill>
                <a:latin typeface="Calibri" panose="020F0502020204030204" pitchFamily="34" charset="0"/>
              </a:rPr>
              <a:t>In a standard psychophysical task, observers judge the motion direction in a stream of randomly moving dots</a:t>
            </a:r>
            <a:endParaRPr lang="en-US" altLang="en-US" dirty="0">
              <a:solidFill>
                <a:schemeClr val="bg1">
                  <a:lumMod val="50000"/>
                </a:schemeClr>
              </a:solidFill>
              <a:latin typeface="Calibri" panose="020F0502020204030204" pitchFamily="34" charset="0"/>
            </a:endParaRPr>
          </a:p>
        </p:txBody>
      </p:sp>
      <p:sp>
        <p:nvSpPr>
          <p:cNvPr id="34" name="TextBox 33">
            <a:extLst>
              <a:ext uri="{FF2B5EF4-FFF2-40B4-BE49-F238E27FC236}">
                <a16:creationId xmlns:a16="http://schemas.microsoft.com/office/drawing/2014/main" id="{590AE17A-96C3-5A47-A19B-935D18BC7F77}"/>
              </a:ext>
            </a:extLst>
          </p:cNvPr>
          <p:cNvSpPr txBox="1"/>
          <p:nvPr/>
        </p:nvSpPr>
        <p:spPr>
          <a:xfrm>
            <a:off x="6347982" y="3081557"/>
            <a:ext cx="2261107" cy="861774"/>
          </a:xfrm>
          <a:prstGeom prst="rect">
            <a:avLst/>
          </a:prstGeom>
          <a:noFill/>
        </p:spPr>
        <p:txBody>
          <a:bodyPr wrap="square" rtlCol="0">
            <a:spAutoFit/>
          </a:bodyPr>
          <a:lstStyle/>
          <a:p>
            <a:r>
              <a:rPr lang="en-GB" sz="1600" dirty="0">
                <a:solidFill>
                  <a:schemeClr val="bg1">
                    <a:lumMod val="50000"/>
                  </a:schemeClr>
                </a:solidFill>
              </a:rPr>
              <a:t>solution is to compute the (log) likelihood ratio:</a:t>
            </a:r>
          </a:p>
          <a:p>
            <a:endParaRPr lang="en-US"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C01AA7F-01DA-2D44-90EC-8B32F404387C}"/>
                  </a:ext>
                </a:extLst>
              </p:cNvPr>
              <p:cNvSpPr txBox="1"/>
              <p:nvPr/>
            </p:nvSpPr>
            <p:spPr>
              <a:xfrm>
                <a:off x="693990" y="4661997"/>
                <a:ext cx="6474593" cy="592213"/>
              </a:xfrm>
              <a:prstGeom prst="rect">
                <a:avLst/>
              </a:prstGeom>
              <a:noFill/>
            </p:spPr>
            <p:txBody>
              <a:bodyPr wrap="none" rtlCol="0">
                <a:spAutoFit/>
              </a:bodyPr>
              <a:lstStyle/>
              <a:p>
                <a14:m>
                  <m:oMath xmlns:m="http://schemas.openxmlformats.org/officeDocument/2006/math">
                    <m:r>
                      <m:rPr>
                        <m:sty m:val="p"/>
                      </m:rPr>
                      <a:rPr lang="en-GB">
                        <a:latin typeface="Cambria Math" panose="02040503050406030204" pitchFamily="18" charset="0"/>
                      </a:rPr>
                      <m:t>log</m:t>
                    </m:r>
                    <m:r>
                      <a:rPr lang="en-GB" i="1">
                        <a:latin typeface="Cambria Math" panose="02040503050406030204" pitchFamily="18" charset="0"/>
                      </a:rPr>
                      <m:t>⁡</m:t>
                    </m:r>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𝑝</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1</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𝑛</m:t>
                                    </m:r>
                                  </m:sub>
                                </m:sSub>
                              </m:e>
                              <m:e>
                                <m:r>
                                  <a:rPr lang="en-GB" i="1">
                                    <a:latin typeface="Cambria Math" panose="02040503050406030204" pitchFamily="18" charset="0"/>
                                  </a:rPr>
                                  <m:t>𝑅</m:t>
                                </m:r>
                              </m:e>
                            </m:d>
                          </m:num>
                          <m:den>
                            <m:r>
                              <a:rPr lang="en-GB" i="1">
                                <a:latin typeface="Cambria Math" panose="02040503050406030204" pitchFamily="18" charset="0"/>
                                <a:ea typeface="Cambria Math" panose="02040503050406030204" pitchFamily="18" charset="0"/>
                              </a:rPr>
                              <m:t>𝑝</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1</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𝑛</m:t>
                                    </m:r>
                                  </m:sub>
                                </m:sSub>
                              </m:e>
                              <m:e>
                                <m:r>
                                  <a:rPr lang="en-GB" i="1">
                                    <a:latin typeface="Cambria Math" panose="02040503050406030204" pitchFamily="18" charset="0"/>
                                    <a:ea typeface="Cambria Math" panose="02040503050406030204" pitchFamily="18" charset="0"/>
                                  </a:rPr>
                                  <m:t>𝐿</m:t>
                                </m:r>
                              </m:e>
                            </m:d>
                          </m:den>
                        </m:f>
                      </m:e>
                    </m:d>
                    <m:r>
                      <a:rPr lang="en-GB" i="1">
                        <a:latin typeface="Cambria Math" panose="02040503050406030204" pitchFamily="18" charset="0"/>
                      </a:rPr>
                      <m:t>=</m:t>
                    </m:r>
                  </m:oMath>
                </a14:m>
                <a:r>
                  <a:rPr lang="en-GB" dirty="0"/>
                  <a:t> </a:t>
                </a:r>
                <a14:m>
                  <m:oMath xmlns:m="http://schemas.openxmlformats.org/officeDocument/2006/math">
                    <m:r>
                      <m:rPr>
                        <m:sty m:val="p"/>
                      </m:rPr>
                      <a:rPr lang="en-GB">
                        <a:latin typeface="Cambria Math" panose="02040503050406030204" pitchFamily="18" charset="0"/>
                      </a:rPr>
                      <m:t>log</m:t>
                    </m:r>
                    <m:r>
                      <a:rPr lang="en-GB" i="1">
                        <a:latin typeface="Cambria Math" panose="02040503050406030204" pitchFamily="18" charset="0"/>
                      </a:rPr>
                      <m:t>⁡</m:t>
                    </m:r>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𝑝</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1</m:t>
                                    </m:r>
                                  </m:sub>
                                </m:sSub>
                              </m:e>
                              <m:e>
                                <m:r>
                                  <a:rPr lang="en-GB" i="1">
                                    <a:latin typeface="Cambria Math" panose="02040503050406030204" pitchFamily="18" charset="0"/>
                                  </a:rPr>
                                  <m:t>𝑅</m:t>
                                </m:r>
                              </m:e>
                            </m:d>
                          </m:num>
                          <m:den>
                            <m:r>
                              <a:rPr lang="en-GB" i="1">
                                <a:latin typeface="Cambria Math" panose="02040503050406030204" pitchFamily="18" charset="0"/>
                                <a:ea typeface="Cambria Math" panose="02040503050406030204" pitchFamily="18" charset="0"/>
                              </a:rPr>
                              <m:t>𝑝</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1</m:t>
                                    </m:r>
                                  </m:sub>
                                </m:sSub>
                              </m:e>
                              <m:e>
                                <m:r>
                                  <a:rPr lang="en-GB" i="1">
                                    <a:latin typeface="Cambria Math" panose="02040503050406030204" pitchFamily="18" charset="0"/>
                                    <a:ea typeface="Cambria Math" panose="02040503050406030204" pitchFamily="18" charset="0"/>
                                  </a:rPr>
                                  <m:t>𝐿</m:t>
                                </m:r>
                              </m:e>
                            </m:d>
                          </m:den>
                        </m:f>
                      </m:e>
                    </m:d>
                  </m:oMath>
                </a14:m>
                <a:r>
                  <a:rPr lang="en-US" dirty="0"/>
                  <a:t>+</a:t>
                </a:r>
                <a:r>
                  <a:rPr lang="en-GB" dirty="0"/>
                  <a:t> </a:t>
                </a:r>
                <a14:m>
                  <m:oMath xmlns:m="http://schemas.openxmlformats.org/officeDocument/2006/math">
                    <m:func>
                      <m:funcPr>
                        <m:ctrlPr>
                          <a:rPr lang="en-GB" i="1">
                            <a:latin typeface="Cambria Math" panose="02040503050406030204" pitchFamily="18" charset="0"/>
                          </a:rPr>
                        </m:ctrlPr>
                      </m:funcPr>
                      <m:fName>
                        <m:r>
                          <m:rPr>
                            <m:sty m:val="p"/>
                          </m:rPr>
                          <a:rPr lang="en-GB">
                            <a:latin typeface="Cambria Math" panose="02040503050406030204" pitchFamily="18" charset="0"/>
                          </a:rPr>
                          <m:t>log</m:t>
                        </m:r>
                      </m:fName>
                      <m:e>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𝑝</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2</m:t>
                                        </m:r>
                                      </m:sub>
                                    </m:sSub>
                                  </m:e>
                                  <m:e>
                                    <m:r>
                                      <a:rPr lang="en-GB" i="1">
                                        <a:latin typeface="Cambria Math" panose="02040503050406030204" pitchFamily="18" charset="0"/>
                                      </a:rPr>
                                      <m:t>𝑅</m:t>
                                    </m:r>
                                  </m:e>
                                </m:d>
                              </m:num>
                              <m:den>
                                <m:r>
                                  <a:rPr lang="en-GB" i="1">
                                    <a:latin typeface="Cambria Math" panose="02040503050406030204" pitchFamily="18" charset="0"/>
                                    <a:ea typeface="Cambria Math" panose="02040503050406030204" pitchFamily="18" charset="0"/>
                                  </a:rPr>
                                  <m:t>𝑝</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2</m:t>
                                        </m:r>
                                      </m:sub>
                                    </m:sSub>
                                  </m:e>
                                  <m:e>
                                    <m:r>
                                      <a:rPr lang="en-GB" i="1">
                                        <a:latin typeface="Cambria Math" panose="02040503050406030204" pitchFamily="18" charset="0"/>
                                        <a:ea typeface="Cambria Math" panose="02040503050406030204" pitchFamily="18" charset="0"/>
                                      </a:rPr>
                                      <m:t>𝐿</m:t>
                                    </m:r>
                                  </m:e>
                                </m:d>
                              </m:den>
                            </m:f>
                          </m:e>
                        </m:d>
                      </m:e>
                    </m:func>
                    <m:r>
                      <a:rPr lang="en-GB">
                        <a:latin typeface="Cambria Math" panose="02040503050406030204" pitchFamily="18" charset="0"/>
                        <a:ea typeface="Cambria Math" panose="02040503050406030204" pitchFamily="18" charset="0"/>
                      </a:rPr>
                      <m:t>…+</m:t>
                    </m:r>
                    <m:r>
                      <m:rPr>
                        <m:sty m:val="p"/>
                      </m:rPr>
                      <a:rPr lang="en-GB">
                        <a:latin typeface="Cambria Math" panose="02040503050406030204" pitchFamily="18" charset="0"/>
                      </a:rPr>
                      <m:t>log</m:t>
                    </m:r>
                    <m:r>
                      <a:rPr lang="en-GB" i="1">
                        <a:latin typeface="Cambria Math" panose="02040503050406030204" pitchFamily="18" charset="0"/>
                      </a:rPr>
                      <m:t>⁡</m:t>
                    </m:r>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𝑝</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𝑛</m:t>
                                    </m:r>
                                  </m:sub>
                                </m:sSub>
                              </m:e>
                              <m:e>
                                <m:r>
                                  <a:rPr lang="en-GB" i="1">
                                    <a:latin typeface="Cambria Math" panose="02040503050406030204" pitchFamily="18" charset="0"/>
                                  </a:rPr>
                                  <m:t>𝑅</m:t>
                                </m:r>
                              </m:e>
                            </m:d>
                          </m:num>
                          <m:den>
                            <m:r>
                              <a:rPr lang="en-GB" i="1">
                                <a:latin typeface="Cambria Math" panose="02040503050406030204" pitchFamily="18" charset="0"/>
                                <a:ea typeface="Cambria Math" panose="02040503050406030204" pitchFamily="18" charset="0"/>
                              </a:rPr>
                              <m:t>𝑝</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𝑛</m:t>
                                    </m:r>
                                  </m:sub>
                                </m:sSub>
                              </m:e>
                              <m:e>
                                <m:r>
                                  <a:rPr lang="en-GB" i="1">
                                    <a:latin typeface="Cambria Math" panose="02040503050406030204" pitchFamily="18" charset="0"/>
                                    <a:ea typeface="Cambria Math" panose="02040503050406030204" pitchFamily="18" charset="0"/>
                                  </a:rPr>
                                  <m:t>𝐿</m:t>
                                </m:r>
                              </m:e>
                            </m:d>
                          </m:den>
                        </m:f>
                      </m:e>
                    </m:d>
                  </m:oMath>
                </a14:m>
                <a:endParaRPr lang="en-US" dirty="0"/>
              </a:p>
            </p:txBody>
          </p:sp>
        </mc:Choice>
        <mc:Fallback xmlns="">
          <p:sp>
            <p:nvSpPr>
              <p:cNvPr id="35" name="TextBox 34">
                <a:extLst>
                  <a:ext uri="{FF2B5EF4-FFF2-40B4-BE49-F238E27FC236}">
                    <a16:creationId xmlns:a16="http://schemas.microsoft.com/office/drawing/2014/main" id="{7C01AA7F-01DA-2D44-90EC-8B32F404387C}"/>
                  </a:ext>
                </a:extLst>
              </p:cNvPr>
              <p:cNvSpPr txBox="1">
                <a:spLocks noRot="1" noChangeAspect="1" noMove="1" noResize="1" noEditPoints="1" noAdjustHandles="1" noChangeArrowheads="1" noChangeShapeType="1" noTextEdit="1"/>
              </p:cNvSpPr>
              <p:nvPr/>
            </p:nvSpPr>
            <p:spPr>
              <a:xfrm>
                <a:off x="693990" y="4661997"/>
                <a:ext cx="6474593" cy="592213"/>
              </a:xfrm>
              <a:prstGeom prst="rect">
                <a:avLst/>
              </a:prstGeom>
              <a:blipFill>
                <a:blip r:embed="rId3"/>
                <a:stretch>
                  <a:fillRect l="-19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CF16084-CFC1-F54A-AF18-33FD7E21A99B}"/>
                  </a:ext>
                </a:extLst>
              </p:cNvPr>
              <p:cNvSpPr/>
              <p:nvPr/>
            </p:nvSpPr>
            <p:spPr>
              <a:xfrm>
                <a:off x="8509632" y="3033543"/>
                <a:ext cx="2684196" cy="669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GB">
                          <a:latin typeface="Cambria Math" panose="02040503050406030204" pitchFamily="18" charset="0"/>
                        </a:rPr>
                        <m:t>log</m:t>
                      </m:r>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𝑅</m:t>
                              </m:r>
                              <m:r>
                                <a:rPr lang="en-GB" i="1">
                                  <a:latin typeface="Cambria Math" panose="02040503050406030204" pitchFamily="18" charset="0"/>
                                </a:rPr>
                                <m:t>)</m:t>
                              </m:r>
                            </m:num>
                            <m:den>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𝐿</m:t>
                              </m:r>
                              <m:r>
                                <a:rPr lang="en-GB" i="1">
                                  <a:latin typeface="Cambria Math" panose="02040503050406030204" pitchFamily="18" charset="0"/>
                                </a:rPr>
                                <m:t>)</m:t>
                              </m:r>
                            </m:den>
                          </m:f>
                        </m:e>
                      </m:d>
                      <m:r>
                        <a:rPr lang="en-GB" dirty="0">
                          <a:latin typeface="Cambria Math" panose="02040503050406030204" pitchFamily="18" charset="0"/>
                          <a:ea typeface="Cambria Math" panose="02040503050406030204" pitchFamily="18" charset="0"/>
                        </a:rPr>
                        <m:t>∝</m:t>
                      </m:r>
                      <m:d>
                        <m:dPr>
                          <m:ctrlPr>
                            <a:rPr lang="en-GB" i="1">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𝑅</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m:t>
                              </m:r>
                            </m:num>
                            <m:den>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m:t>
                              </m:r>
                            </m:den>
                          </m:f>
                        </m:e>
                      </m:d>
                    </m:oMath>
                  </m:oMathPara>
                </a14:m>
                <a:endParaRPr lang="en-US" dirty="0"/>
              </a:p>
            </p:txBody>
          </p:sp>
        </mc:Choice>
        <mc:Fallback xmlns="">
          <p:sp>
            <p:nvSpPr>
              <p:cNvPr id="13" name="Rectangle 12">
                <a:extLst>
                  <a:ext uri="{FF2B5EF4-FFF2-40B4-BE49-F238E27FC236}">
                    <a16:creationId xmlns:a16="http://schemas.microsoft.com/office/drawing/2014/main" id="{BCF16084-CFC1-F54A-AF18-33FD7E21A99B}"/>
                  </a:ext>
                </a:extLst>
              </p:cNvPr>
              <p:cNvSpPr>
                <a:spLocks noRot="1" noChangeAspect="1" noMove="1" noResize="1" noEditPoints="1" noAdjustHandles="1" noChangeArrowheads="1" noChangeShapeType="1" noTextEdit="1"/>
              </p:cNvSpPr>
              <p:nvPr/>
            </p:nvSpPr>
            <p:spPr>
              <a:xfrm>
                <a:off x="8509632" y="3033543"/>
                <a:ext cx="2684196" cy="669094"/>
              </a:xfrm>
              <a:prstGeom prst="rect">
                <a:avLst/>
              </a:prstGeom>
              <a:blipFill>
                <a:blip r:embed="rId4"/>
                <a:stretch>
                  <a:fillRect b="-9434"/>
                </a:stretch>
              </a:blipFill>
            </p:spPr>
            <p:txBody>
              <a:bodyPr/>
              <a:lstStyle/>
              <a:p>
                <a:r>
                  <a:rPr lang="en-GB">
                    <a:noFill/>
                  </a:rPr>
                  <a:t> </a:t>
                </a:r>
              </a:p>
            </p:txBody>
          </p:sp>
        </mc:Fallback>
      </mc:AlternateContent>
      <p:sp>
        <p:nvSpPr>
          <p:cNvPr id="17" name="TextBox 16">
            <a:extLst>
              <a:ext uri="{FF2B5EF4-FFF2-40B4-BE49-F238E27FC236}">
                <a16:creationId xmlns:a16="http://schemas.microsoft.com/office/drawing/2014/main" id="{9EF35A02-498E-864D-A2B0-76FFB3334848}"/>
              </a:ext>
            </a:extLst>
          </p:cNvPr>
          <p:cNvSpPr txBox="1"/>
          <p:nvPr/>
        </p:nvSpPr>
        <p:spPr>
          <a:xfrm>
            <a:off x="878815" y="5648788"/>
            <a:ext cx="1231388" cy="461665"/>
          </a:xfrm>
          <a:prstGeom prst="rect">
            <a:avLst/>
          </a:prstGeom>
          <a:noFill/>
        </p:spPr>
        <p:txBody>
          <a:bodyPr wrap="square" rtlCol="0">
            <a:spAutoFit/>
          </a:bodyPr>
          <a:lstStyle/>
          <a:p>
            <a:pPr algn="ctr"/>
            <a:r>
              <a:rPr lang="en-US" sz="1200" dirty="0"/>
              <a:t>likelihood ratio after n samples</a:t>
            </a:r>
          </a:p>
        </p:txBody>
      </p:sp>
      <p:cxnSp>
        <p:nvCxnSpPr>
          <p:cNvPr id="39" name="Straight Arrow Connector 38">
            <a:extLst>
              <a:ext uri="{FF2B5EF4-FFF2-40B4-BE49-F238E27FC236}">
                <a16:creationId xmlns:a16="http://schemas.microsoft.com/office/drawing/2014/main" id="{1A2CA52B-4500-F24D-8F14-E958247C417E}"/>
              </a:ext>
            </a:extLst>
          </p:cNvPr>
          <p:cNvCxnSpPr>
            <a:cxnSpLocks/>
          </p:cNvCxnSpPr>
          <p:nvPr/>
        </p:nvCxnSpPr>
        <p:spPr>
          <a:xfrm flipV="1">
            <a:off x="1588081" y="5287869"/>
            <a:ext cx="1" cy="327258"/>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3FC6CFC-1C60-3E49-BD38-2A7E3EA11F0E}"/>
              </a:ext>
            </a:extLst>
          </p:cNvPr>
          <p:cNvSpPr txBox="1"/>
          <p:nvPr/>
        </p:nvSpPr>
        <p:spPr>
          <a:xfrm>
            <a:off x="2642301" y="5648788"/>
            <a:ext cx="1231388" cy="461665"/>
          </a:xfrm>
          <a:prstGeom prst="rect">
            <a:avLst/>
          </a:prstGeom>
          <a:noFill/>
        </p:spPr>
        <p:txBody>
          <a:bodyPr wrap="square" rtlCol="0">
            <a:spAutoFit/>
          </a:bodyPr>
          <a:lstStyle/>
          <a:p>
            <a:pPr algn="ctr"/>
            <a:r>
              <a:rPr lang="en-US" sz="1200" dirty="0"/>
              <a:t>likelihood ratio for sample 1</a:t>
            </a:r>
          </a:p>
        </p:txBody>
      </p:sp>
      <p:cxnSp>
        <p:nvCxnSpPr>
          <p:cNvPr id="42" name="Straight Arrow Connector 41">
            <a:extLst>
              <a:ext uri="{FF2B5EF4-FFF2-40B4-BE49-F238E27FC236}">
                <a16:creationId xmlns:a16="http://schemas.microsoft.com/office/drawing/2014/main" id="{6B420ABF-89AE-5C4F-95A0-35FA7118257C}"/>
              </a:ext>
            </a:extLst>
          </p:cNvPr>
          <p:cNvCxnSpPr>
            <a:cxnSpLocks/>
          </p:cNvCxnSpPr>
          <p:nvPr/>
        </p:nvCxnSpPr>
        <p:spPr>
          <a:xfrm flipV="1">
            <a:off x="3257996" y="5322745"/>
            <a:ext cx="1" cy="327258"/>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D62D8393-89B9-7C4F-BF36-2AAAD7FE4D49}"/>
              </a:ext>
            </a:extLst>
          </p:cNvPr>
          <p:cNvSpPr txBox="1"/>
          <p:nvPr/>
        </p:nvSpPr>
        <p:spPr>
          <a:xfrm>
            <a:off x="4075190" y="5650004"/>
            <a:ext cx="1231388" cy="461665"/>
          </a:xfrm>
          <a:prstGeom prst="rect">
            <a:avLst/>
          </a:prstGeom>
          <a:noFill/>
        </p:spPr>
        <p:txBody>
          <a:bodyPr wrap="square" rtlCol="0">
            <a:spAutoFit/>
          </a:bodyPr>
          <a:lstStyle/>
          <a:p>
            <a:pPr algn="ctr"/>
            <a:r>
              <a:rPr lang="en-US" sz="1200" dirty="0"/>
              <a:t>likelihood ratio for sample 2</a:t>
            </a:r>
          </a:p>
        </p:txBody>
      </p:sp>
      <p:cxnSp>
        <p:nvCxnSpPr>
          <p:cNvPr id="44" name="Straight Arrow Connector 43">
            <a:extLst>
              <a:ext uri="{FF2B5EF4-FFF2-40B4-BE49-F238E27FC236}">
                <a16:creationId xmlns:a16="http://schemas.microsoft.com/office/drawing/2014/main" id="{C4844AAE-BD75-9A4D-97FF-0EB032D31C12}"/>
              </a:ext>
            </a:extLst>
          </p:cNvPr>
          <p:cNvCxnSpPr>
            <a:cxnSpLocks/>
          </p:cNvCxnSpPr>
          <p:nvPr/>
        </p:nvCxnSpPr>
        <p:spPr>
          <a:xfrm flipV="1">
            <a:off x="4690885" y="5314233"/>
            <a:ext cx="1" cy="327258"/>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608C3645-5131-1A40-8B6B-CA966809A574}"/>
              </a:ext>
            </a:extLst>
          </p:cNvPr>
          <p:cNvSpPr txBox="1"/>
          <p:nvPr/>
        </p:nvSpPr>
        <p:spPr>
          <a:xfrm>
            <a:off x="5779437" y="5654039"/>
            <a:ext cx="1231388" cy="461665"/>
          </a:xfrm>
          <a:prstGeom prst="rect">
            <a:avLst/>
          </a:prstGeom>
          <a:noFill/>
        </p:spPr>
        <p:txBody>
          <a:bodyPr wrap="square" rtlCol="0">
            <a:spAutoFit/>
          </a:bodyPr>
          <a:lstStyle/>
          <a:p>
            <a:pPr algn="ctr"/>
            <a:r>
              <a:rPr lang="en-US" sz="1200" dirty="0"/>
              <a:t>likelihood ratio for sample n</a:t>
            </a:r>
          </a:p>
        </p:txBody>
      </p:sp>
      <p:cxnSp>
        <p:nvCxnSpPr>
          <p:cNvPr id="46" name="Straight Arrow Connector 45">
            <a:extLst>
              <a:ext uri="{FF2B5EF4-FFF2-40B4-BE49-F238E27FC236}">
                <a16:creationId xmlns:a16="http://schemas.microsoft.com/office/drawing/2014/main" id="{901D5687-43E5-4A4B-9D23-E64B8CFD56CF}"/>
              </a:ext>
            </a:extLst>
          </p:cNvPr>
          <p:cNvCxnSpPr>
            <a:cxnSpLocks/>
          </p:cNvCxnSpPr>
          <p:nvPr/>
        </p:nvCxnSpPr>
        <p:spPr>
          <a:xfrm flipV="1">
            <a:off x="6395132" y="5327996"/>
            <a:ext cx="1" cy="327258"/>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47" name="Text Box 17">
            <a:extLst>
              <a:ext uri="{FF2B5EF4-FFF2-40B4-BE49-F238E27FC236}">
                <a16:creationId xmlns:a16="http://schemas.microsoft.com/office/drawing/2014/main" id="{911A5900-5E50-0A4C-837A-49CC85ABC7CE}"/>
              </a:ext>
            </a:extLst>
          </p:cNvPr>
          <p:cNvSpPr txBox="1">
            <a:spLocks noChangeArrowheads="1"/>
          </p:cNvSpPr>
          <p:nvPr/>
        </p:nvSpPr>
        <p:spPr bwMode="auto">
          <a:xfrm>
            <a:off x="693990" y="4143031"/>
            <a:ext cx="53970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dirty="0">
                <a:solidFill>
                  <a:schemeClr val="bg1">
                    <a:lumMod val="50000"/>
                  </a:schemeClr>
                </a:solidFill>
                <a:latin typeface="Calibri" panose="020F0502020204030204" pitchFamily="34" charset="0"/>
              </a:rPr>
              <a:t>Sequential probability ratio test  (SPRT)</a:t>
            </a:r>
            <a:endParaRPr lang="en-US" altLang="en-US" dirty="0">
              <a:solidFill>
                <a:schemeClr val="bg1">
                  <a:lumMod val="50000"/>
                </a:schemeClr>
              </a:solidFill>
              <a:latin typeface="Calibri" panose="020F0502020204030204" pitchFamily="34" charset="0"/>
            </a:endParaRPr>
          </a:p>
        </p:txBody>
      </p:sp>
      <p:sp>
        <p:nvSpPr>
          <p:cNvPr id="48" name="TextBox 47">
            <a:extLst>
              <a:ext uri="{FF2B5EF4-FFF2-40B4-BE49-F238E27FC236}">
                <a16:creationId xmlns:a16="http://schemas.microsoft.com/office/drawing/2014/main" id="{F36676A7-8ED8-3246-8533-447DF27AAC2D}"/>
              </a:ext>
            </a:extLst>
          </p:cNvPr>
          <p:cNvSpPr txBox="1"/>
          <p:nvPr/>
        </p:nvSpPr>
        <p:spPr>
          <a:xfrm>
            <a:off x="9071695" y="3785458"/>
            <a:ext cx="2058555" cy="738664"/>
          </a:xfrm>
          <a:prstGeom prst="rect">
            <a:avLst/>
          </a:prstGeom>
          <a:noFill/>
        </p:spPr>
        <p:txBody>
          <a:bodyPr wrap="square" rtlCol="0">
            <a:spAutoFit/>
          </a:bodyPr>
          <a:lstStyle/>
          <a:p>
            <a:r>
              <a:rPr lang="en-GB" sz="1200" dirty="0">
                <a:solidFill>
                  <a:schemeClr val="bg1">
                    <a:lumMod val="50000"/>
                  </a:schemeClr>
                </a:solidFill>
              </a:rPr>
              <a:t>From Bayes’ rule, posterior is proportional to likelihood </a:t>
            </a:r>
          </a:p>
          <a:p>
            <a:endParaRPr lang="en-US" dirty="0"/>
          </a:p>
        </p:txBody>
      </p:sp>
      <p:pic>
        <p:nvPicPr>
          <p:cNvPr id="51" name="Picture 50" descr="dotmotiongif.gif">
            <a:extLst>
              <a:ext uri="{FF2B5EF4-FFF2-40B4-BE49-F238E27FC236}">
                <a16:creationId xmlns:a16="http://schemas.microsoft.com/office/drawing/2014/main" id="{2D9842AE-8B58-794E-9D59-248652E82C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4037" y="1232831"/>
            <a:ext cx="1083703" cy="955674"/>
          </a:xfrm>
          <a:prstGeom prst="rect">
            <a:avLst/>
          </a:prstGeom>
        </p:spPr>
      </p:pic>
      <p:sp>
        <p:nvSpPr>
          <p:cNvPr id="52" name="Rectangle 51">
            <a:extLst>
              <a:ext uri="{FF2B5EF4-FFF2-40B4-BE49-F238E27FC236}">
                <a16:creationId xmlns:a16="http://schemas.microsoft.com/office/drawing/2014/main" id="{D4C63612-2652-AD4B-AAA2-3C87B2C1B630}"/>
              </a:ext>
            </a:extLst>
          </p:cNvPr>
          <p:cNvSpPr/>
          <p:nvPr/>
        </p:nvSpPr>
        <p:spPr>
          <a:xfrm>
            <a:off x="2779517" y="1081163"/>
            <a:ext cx="250162" cy="11073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69C5CAE-509C-9749-A392-66C1445F3573}"/>
              </a:ext>
            </a:extLst>
          </p:cNvPr>
          <p:cNvSpPr/>
          <p:nvPr/>
        </p:nvSpPr>
        <p:spPr>
          <a:xfrm>
            <a:off x="1791082" y="1097446"/>
            <a:ext cx="188843" cy="1265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2D886EF-FEBD-3643-979E-320CB723227C}"/>
              </a:ext>
            </a:extLst>
          </p:cNvPr>
          <p:cNvSpPr/>
          <p:nvPr/>
        </p:nvSpPr>
        <p:spPr>
          <a:xfrm rot="5400000">
            <a:off x="2317662" y="742938"/>
            <a:ext cx="185438" cy="8944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8E37DC6-57D6-B546-82E6-566E70D89AA3}"/>
              </a:ext>
            </a:extLst>
          </p:cNvPr>
          <p:cNvSpPr/>
          <p:nvPr/>
        </p:nvSpPr>
        <p:spPr>
          <a:xfrm rot="5400000">
            <a:off x="2317661" y="1736289"/>
            <a:ext cx="185438" cy="8944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2">
            <a:extLst>
              <a:ext uri="{FF2B5EF4-FFF2-40B4-BE49-F238E27FC236}">
                <a16:creationId xmlns:a16="http://schemas.microsoft.com/office/drawing/2014/main" id="{B8BC79A0-4573-92FB-5125-96C3E3B5968A}"/>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3" name="Picture 2">
            <a:extLst>
              <a:ext uri="{FF2B5EF4-FFF2-40B4-BE49-F238E27FC236}">
                <a16:creationId xmlns:a16="http://schemas.microsoft.com/office/drawing/2014/main" id="{52BDE8C1-22E8-EFD5-9994-D199AC7D3E9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4" name="Rectangle 3">
            <a:extLst>
              <a:ext uri="{FF2B5EF4-FFF2-40B4-BE49-F238E27FC236}">
                <a16:creationId xmlns:a16="http://schemas.microsoft.com/office/drawing/2014/main" id="{805C5D85-F49C-17D2-6D7E-22B0A3084EBC}"/>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Optimal perceptual decisions</a:t>
            </a:r>
          </a:p>
        </p:txBody>
      </p:sp>
    </p:spTree>
    <p:extLst>
      <p:ext uri="{BB962C8B-B14F-4D97-AF65-F5344CB8AC3E}">
        <p14:creationId xmlns:p14="http://schemas.microsoft.com/office/powerpoint/2010/main" val="891853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a:extLst>
              <a:ext uri="{FF2B5EF4-FFF2-40B4-BE49-F238E27FC236}">
                <a16:creationId xmlns:a16="http://schemas.microsoft.com/office/drawing/2014/main" id="{81106CF3-66A9-D44E-AD33-A24032D02C69}"/>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23" name="Picture 22">
            <a:extLst>
              <a:ext uri="{FF2B5EF4-FFF2-40B4-BE49-F238E27FC236}">
                <a16:creationId xmlns:a16="http://schemas.microsoft.com/office/drawing/2014/main" id="{744A1C9E-981B-414F-A8BE-AF719307C9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24" name="Rectangle 3">
            <a:extLst>
              <a:ext uri="{FF2B5EF4-FFF2-40B4-BE49-F238E27FC236}">
                <a16:creationId xmlns:a16="http://schemas.microsoft.com/office/drawing/2014/main" id="{E503AC7C-4F3D-6642-A4C3-2BBA9270F2C8}"/>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Perception is hard</a:t>
            </a:r>
          </a:p>
        </p:txBody>
      </p:sp>
      <p:pic>
        <p:nvPicPr>
          <p:cNvPr id="13314" name="Picture 2" descr="21 Unique &amp; Weird Things to do in Amsterdam (Find Them All!)">
            <a:extLst>
              <a:ext uri="{FF2B5EF4-FFF2-40B4-BE49-F238E27FC236}">
                <a16:creationId xmlns:a16="http://schemas.microsoft.com/office/drawing/2014/main" id="{634C4CB9-2E77-6B64-3062-2B742A9BF1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091" y="1417320"/>
            <a:ext cx="4028630" cy="25691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Best bike: what type of bike should I buy in 2022? - BikeRadar">
            <a:extLst>
              <a:ext uri="{FF2B5EF4-FFF2-40B4-BE49-F238E27FC236}">
                <a16:creationId xmlns:a16="http://schemas.microsoft.com/office/drawing/2014/main" id="{28F92A0C-D0E4-AAA3-A2A7-92DF9C7398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4186" y="1417321"/>
            <a:ext cx="3437479" cy="25691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ips for Cycling in Amsterdam - Travel Dudes">
            <a:extLst>
              <a:ext uri="{FF2B5EF4-FFF2-40B4-BE49-F238E27FC236}">
                <a16:creationId xmlns:a16="http://schemas.microsoft.com/office/drawing/2014/main" id="{DA0A89EC-A61D-7DC6-71B6-BACCC39191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7883" b="13098"/>
          <a:stretch/>
        </p:blipFill>
        <p:spPr bwMode="auto">
          <a:xfrm>
            <a:off x="8358010" y="1417321"/>
            <a:ext cx="3644933" cy="25691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FF88DAB-8DBD-D200-AA6E-78961919965A}"/>
              </a:ext>
            </a:extLst>
          </p:cNvPr>
          <p:cNvSpPr txBox="1"/>
          <p:nvPr/>
        </p:nvSpPr>
        <p:spPr>
          <a:xfrm>
            <a:off x="985520" y="4206335"/>
            <a:ext cx="2378856" cy="369332"/>
          </a:xfrm>
          <a:prstGeom prst="rect">
            <a:avLst/>
          </a:prstGeom>
          <a:noFill/>
        </p:spPr>
        <p:txBody>
          <a:bodyPr wrap="none" rtlCol="0">
            <a:spAutoFit/>
          </a:bodyPr>
          <a:lstStyle/>
          <a:p>
            <a:r>
              <a:rPr lang="en-GB" dirty="0"/>
              <a:t>ambiguous information</a:t>
            </a:r>
          </a:p>
        </p:txBody>
      </p:sp>
      <p:sp>
        <p:nvSpPr>
          <p:cNvPr id="7" name="TextBox 6">
            <a:extLst>
              <a:ext uri="{FF2B5EF4-FFF2-40B4-BE49-F238E27FC236}">
                <a16:creationId xmlns:a16="http://schemas.microsoft.com/office/drawing/2014/main" id="{8D2720BA-6EE5-6EA6-F505-5B9BAF99D386}"/>
              </a:ext>
            </a:extLst>
          </p:cNvPr>
          <p:cNvSpPr txBox="1"/>
          <p:nvPr/>
        </p:nvSpPr>
        <p:spPr>
          <a:xfrm>
            <a:off x="5750560" y="4206335"/>
            <a:ext cx="1502334" cy="369332"/>
          </a:xfrm>
          <a:prstGeom prst="rect">
            <a:avLst/>
          </a:prstGeom>
          <a:noFill/>
        </p:spPr>
        <p:txBody>
          <a:bodyPr wrap="none" rtlCol="0">
            <a:spAutoFit/>
          </a:bodyPr>
          <a:lstStyle/>
          <a:p>
            <a:r>
              <a:rPr lang="en-GB" dirty="0"/>
              <a:t>unusual views</a:t>
            </a:r>
          </a:p>
        </p:txBody>
      </p:sp>
      <p:sp>
        <p:nvSpPr>
          <p:cNvPr id="9" name="TextBox 8">
            <a:extLst>
              <a:ext uri="{FF2B5EF4-FFF2-40B4-BE49-F238E27FC236}">
                <a16:creationId xmlns:a16="http://schemas.microsoft.com/office/drawing/2014/main" id="{A70DD85D-5C5D-AD12-E9AD-B489EF3AE49A}"/>
              </a:ext>
            </a:extLst>
          </p:cNvPr>
          <p:cNvSpPr txBox="1"/>
          <p:nvPr/>
        </p:nvSpPr>
        <p:spPr>
          <a:xfrm>
            <a:off x="9530080" y="4206335"/>
            <a:ext cx="1717971" cy="369332"/>
          </a:xfrm>
          <a:prstGeom prst="rect">
            <a:avLst/>
          </a:prstGeom>
          <a:noFill/>
        </p:spPr>
        <p:txBody>
          <a:bodyPr wrap="none" rtlCol="0">
            <a:spAutoFit/>
          </a:bodyPr>
          <a:lstStyle/>
          <a:p>
            <a:r>
              <a:rPr lang="en-GB" dirty="0"/>
              <a:t>cluttered scenes</a:t>
            </a:r>
          </a:p>
        </p:txBody>
      </p:sp>
    </p:spTree>
    <p:extLst>
      <p:ext uri="{BB962C8B-B14F-4D97-AF65-F5344CB8AC3E}">
        <p14:creationId xmlns:p14="http://schemas.microsoft.com/office/powerpoint/2010/main" val="1542442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15">
            <a:extLst>
              <a:ext uri="{FF2B5EF4-FFF2-40B4-BE49-F238E27FC236}">
                <a16:creationId xmlns:a16="http://schemas.microsoft.com/office/drawing/2014/main" id="{B0C89363-17D0-7040-B0AB-A9CAFA4A3E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4450"/>
          <a:stretch/>
        </p:blipFill>
        <p:spPr bwMode="auto">
          <a:xfrm>
            <a:off x="619008" y="1347788"/>
            <a:ext cx="2318088" cy="377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D5989363-6972-7244-8A85-929C4028D44A}"/>
              </a:ext>
            </a:extLst>
          </p:cNvPr>
          <p:cNvGrpSpPr/>
          <p:nvPr/>
        </p:nvGrpSpPr>
        <p:grpSpPr>
          <a:xfrm>
            <a:off x="2793997" y="1310660"/>
            <a:ext cx="1576575" cy="1301553"/>
            <a:chOff x="674415" y="1802553"/>
            <a:chExt cx="3523768" cy="2845860"/>
          </a:xfrm>
        </p:grpSpPr>
        <p:pic>
          <p:nvPicPr>
            <p:cNvPr id="19" name="Picture 18">
              <a:extLst>
                <a:ext uri="{FF2B5EF4-FFF2-40B4-BE49-F238E27FC236}">
                  <a16:creationId xmlns:a16="http://schemas.microsoft.com/office/drawing/2014/main" id="{2DDF9F7A-4E46-1C41-ABFD-882827E0F8CB}"/>
                </a:ext>
              </a:extLst>
            </p:cNvPr>
            <p:cNvPicPr>
              <a:picLocks noChangeAspect="1"/>
            </p:cNvPicPr>
            <p:nvPr/>
          </p:nvPicPr>
          <p:blipFill>
            <a:blip r:embed="rId3"/>
            <a:stretch>
              <a:fillRect/>
            </a:stretch>
          </p:blipFill>
          <p:spPr>
            <a:xfrm>
              <a:off x="674415" y="1802553"/>
              <a:ext cx="3523768" cy="2845860"/>
            </a:xfrm>
            <a:prstGeom prst="rect">
              <a:avLst/>
            </a:prstGeom>
          </p:spPr>
        </p:pic>
        <p:sp>
          <p:nvSpPr>
            <p:cNvPr id="20" name="Freeform 19">
              <a:extLst>
                <a:ext uri="{FF2B5EF4-FFF2-40B4-BE49-F238E27FC236}">
                  <a16:creationId xmlns:a16="http://schemas.microsoft.com/office/drawing/2014/main" id="{146FC780-8D25-EB42-AB2C-764F8B59ACAC}"/>
                </a:ext>
              </a:extLst>
            </p:cNvPr>
            <p:cNvSpPr/>
            <p:nvPr/>
          </p:nvSpPr>
          <p:spPr>
            <a:xfrm>
              <a:off x="2330921" y="1951977"/>
              <a:ext cx="1460501" cy="914399"/>
            </a:xfrm>
            <a:custGeom>
              <a:avLst/>
              <a:gdLst>
                <a:gd name="connsiteX0" fmla="*/ 76200 w 1460500"/>
                <a:gd name="connsiteY0" fmla="*/ 914400 h 914400"/>
                <a:gd name="connsiteX1" fmla="*/ 0 w 1460500"/>
                <a:gd name="connsiteY1" fmla="*/ 812800 h 914400"/>
                <a:gd name="connsiteX2" fmla="*/ 12700 w 1460500"/>
                <a:gd name="connsiteY2" fmla="*/ 749300 h 914400"/>
                <a:gd name="connsiteX3" fmla="*/ 0 w 1460500"/>
                <a:gd name="connsiteY3" fmla="*/ 635000 h 914400"/>
                <a:gd name="connsiteX4" fmla="*/ 50800 w 1460500"/>
                <a:gd name="connsiteY4" fmla="*/ 533400 h 914400"/>
                <a:gd name="connsiteX5" fmla="*/ 139700 w 1460500"/>
                <a:gd name="connsiteY5" fmla="*/ 419100 h 914400"/>
                <a:gd name="connsiteX6" fmla="*/ 165100 w 1460500"/>
                <a:gd name="connsiteY6" fmla="*/ 355600 h 914400"/>
                <a:gd name="connsiteX7" fmla="*/ 203200 w 1460500"/>
                <a:gd name="connsiteY7" fmla="*/ 292100 h 914400"/>
                <a:gd name="connsiteX8" fmla="*/ 203200 w 1460500"/>
                <a:gd name="connsiteY8" fmla="*/ 292100 h 914400"/>
                <a:gd name="connsiteX9" fmla="*/ 393700 w 1460500"/>
                <a:gd name="connsiteY9" fmla="*/ 165100 h 914400"/>
                <a:gd name="connsiteX10" fmla="*/ 457200 w 1460500"/>
                <a:gd name="connsiteY10" fmla="*/ 139700 h 914400"/>
                <a:gd name="connsiteX11" fmla="*/ 546100 w 1460500"/>
                <a:gd name="connsiteY11" fmla="*/ 63500 h 914400"/>
                <a:gd name="connsiteX12" fmla="*/ 622300 w 1460500"/>
                <a:gd name="connsiteY12" fmla="*/ 12700 h 914400"/>
                <a:gd name="connsiteX13" fmla="*/ 673100 w 1460500"/>
                <a:gd name="connsiteY13" fmla="*/ 0 h 914400"/>
                <a:gd name="connsiteX14" fmla="*/ 749300 w 1460500"/>
                <a:gd name="connsiteY14" fmla="*/ 0 h 914400"/>
                <a:gd name="connsiteX15" fmla="*/ 812800 w 1460500"/>
                <a:gd name="connsiteY15" fmla="*/ 12700 h 914400"/>
                <a:gd name="connsiteX16" fmla="*/ 876300 w 1460500"/>
                <a:gd name="connsiteY16" fmla="*/ 38100 h 914400"/>
                <a:gd name="connsiteX17" fmla="*/ 927100 w 1460500"/>
                <a:gd name="connsiteY17" fmla="*/ 76200 h 914400"/>
                <a:gd name="connsiteX18" fmla="*/ 1003300 w 1460500"/>
                <a:gd name="connsiteY18" fmla="*/ 101600 h 914400"/>
                <a:gd name="connsiteX19" fmla="*/ 1104900 w 1460500"/>
                <a:gd name="connsiteY19" fmla="*/ 177800 h 914400"/>
                <a:gd name="connsiteX20" fmla="*/ 1155700 w 1460500"/>
                <a:gd name="connsiteY20" fmla="*/ 215900 h 914400"/>
                <a:gd name="connsiteX21" fmla="*/ 1193800 w 1460500"/>
                <a:gd name="connsiteY21" fmla="*/ 241300 h 914400"/>
                <a:gd name="connsiteX22" fmla="*/ 1206500 w 1460500"/>
                <a:gd name="connsiteY22" fmla="*/ 292100 h 914400"/>
                <a:gd name="connsiteX23" fmla="*/ 1231900 w 1460500"/>
                <a:gd name="connsiteY23" fmla="*/ 330200 h 914400"/>
                <a:gd name="connsiteX24" fmla="*/ 1270000 w 1460500"/>
                <a:gd name="connsiteY24" fmla="*/ 355600 h 914400"/>
                <a:gd name="connsiteX25" fmla="*/ 1320800 w 1460500"/>
                <a:gd name="connsiteY25" fmla="*/ 393700 h 914400"/>
                <a:gd name="connsiteX26" fmla="*/ 1384300 w 1460500"/>
                <a:gd name="connsiteY26" fmla="*/ 431800 h 914400"/>
                <a:gd name="connsiteX27" fmla="*/ 1409700 w 1460500"/>
                <a:gd name="connsiteY27" fmla="*/ 482600 h 914400"/>
                <a:gd name="connsiteX28" fmla="*/ 1460500 w 1460500"/>
                <a:gd name="connsiteY28" fmla="*/ 558800 h 914400"/>
                <a:gd name="connsiteX29" fmla="*/ 1397000 w 1460500"/>
                <a:gd name="connsiteY29" fmla="*/ 558800 h 914400"/>
                <a:gd name="connsiteX30" fmla="*/ 1257300 w 1460500"/>
                <a:gd name="connsiteY30" fmla="*/ 558800 h 914400"/>
                <a:gd name="connsiteX31" fmla="*/ 1181100 w 1460500"/>
                <a:gd name="connsiteY31" fmla="*/ 546100 h 914400"/>
                <a:gd name="connsiteX32" fmla="*/ 1054100 w 1460500"/>
                <a:gd name="connsiteY32" fmla="*/ 558800 h 914400"/>
                <a:gd name="connsiteX33" fmla="*/ 1054100 w 1460500"/>
                <a:gd name="connsiteY33" fmla="*/ 558800 h 914400"/>
                <a:gd name="connsiteX34" fmla="*/ 901700 w 1460500"/>
                <a:gd name="connsiteY34" fmla="*/ 571500 h 914400"/>
                <a:gd name="connsiteX35" fmla="*/ 762000 w 1460500"/>
                <a:gd name="connsiteY35" fmla="*/ 584200 h 914400"/>
                <a:gd name="connsiteX36" fmla="*/ 698500 w 1460500"/>
                <a:gd name="connsiteY36" fmla="*/ 584200 h 914400"/>
                <a:gd name="connsiteX37" fmla="*/ 660400 w 1460500"/>
                <a:gd name="connsiteY37" fmla="*/ 584200 h 914400"/>
                <a:gd name="connsiteX38" fmla="*/ 596900 w 1460500"/>
                <a:gd name="connsiteY38" fmla="*/ 635000 h 914400"/>
                <a:gd name="connsiteX39" fmla="*/ 546100 w 1460500"/>
                <a:gd name="connsiteY39" fmla="*/ 698500 h 914400"/>
                <a:gd name="connsiteX40" fmla="*/ 469900 w 1460500"/>
                <a:gd name="connsiteY40" fmla="*/ 749300 h 914400"/>
                <a:gd name="connsiteX41" fmla="*/ 431800 w 1460500"/>
                <a:gd name="connsiteY41" fmla="*/ 787400 h 914400"/>
                <a:gd name="connsiteX42" fmla="*/ 368300 w 1460500"/>
                <a:gd name="connsiteY42" fmla="*/ 800100 h 914400"/>
                <a:gd name="connsiteX43" fmla="*/ 254000 w 1460500"/>
                <a:gd name="connsiteY43" fmla="*/ 812800 h 914400"/>
                <a:gd name="connsiteX44" fmla="*/ 190500 w 1460500"/>
                <a:gd name="connsiteY44" fmla="*/ 825500 h 914400"/>
                <a:gd name="connsiteX45" fmla="*/ 165100 w 1460500"/>
                <a:gd name="connsiteY45" fmla="*/ 863600 h 914400"/>
                <a:gd name="connsiteX46" fmla="*/ 127000 w 1460500"/>
                <a:gd name="connsiteY46" fmla="*/ 889000 h 914400"/>
                <a:gd name="connsiteX47" fmla="*/ 76200 w 1460500"/>
                <a:gd name="connsiteY4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60500" h="914400">
                  <a:moveTo>
                    <a:pt x="76200" y="914400"/>
                  </a:moveTo>
                  <a:lnTo>
                    <a:pt x="0" y="812800"/>
                  </a:lnTo>
                  <a:lnTo>
                    <a:pt x="12700" y="749300"/>
                  </a:lnTo>
                  <a:lnTo>
                    <a:pt x="0" y="635000"/>
                  </a:lnTo>
                  <a:lnTo>
                    <a:pt x="50800" y="533400"/>
                  </a:lnTo>
                  <a:lnTo>
                    <a:pt x="139700" y="419100"/>
                  </a:lnTo>
                  <a:lnTo>
                    <a:pt x="165100" y="355600"/>
                  </a:lnTo>
                  <a:lnTo>
                    <a:pt x="203200" y="292100"/>
                  </a:lnTo>
                  <a:lnTo>
                    <a:pt x="203200" y="292100"/>
                  </a:lnTo>
                  <a:lnTo>
                    <a:pt x="393700" y="165100"/>
                  </a:lnTo>
                  <a:lnTo>
                    <a:pt x="457200" y="139700"/>
                  </a:lnTo>
                  <a:lnTo>
                    <a:pt x="546100" y="63500"/>
                  </a:lnTo>
                  <a:lnTo>
                    <a:pt x="622300" y="12700"/>
                  </a:lnTo>
                  <a:lnTo>
                    <a:pt x="673100" y="0"/>
                  </a:lnTo>
                  <a:lnTo>
                    <a:pt x="749300" y="0"/>
                  </a:lnTo>
                  <a:lnTo>
                    <a:pt x="812800" y="12700"/>
                  </a:lnTo>
                  <a:lnTo>
                    <a:pt x="876300" y="38100"/>
                  </a:lnTo>
                  <a:lnTo>
                    <a:pt x="927100" y="76200"/>
                  </a:lnTo>
                  <a:lnTo>
                    <a:pt x="1003300" y="101600"/>
                  </a:lnTo>
                  <a:lnTo>
                    <a:pt x="1104900" y="177800"/>
                  </a:lnTo>
                  <a:lnTo>
                    <a:pt x="1155700" y="215900"/>
                  </a:lnTo>
                  <a:lnTo>
                    <a:pt x="1193800" y="241300"/>
                  </a:lnTo>
                  <a:lnTo>
                    <a:pt x="1206500" y="292100"/>
                  </a:lnTo>
                  <a:lnTo>
                    <a:pt x="1231900" y="330200"/>
                  </a:lnTo>
                  <a:lnTo>
                    <a:pt x="1270000" y="355600"/>
                  </a:lnTo>
                  <a:lnTo>
                    <a:pt x="1320800" y="393700"/>
                  </a:lnTo>
                  <a:lnTo>
                    <a:pt x="1384300" y="431800"/>
                  </a:lnTo>
                  <a:lnTo>
                    <a:pt x="1409700" y="482600"/>
                  </a:lnTo>
                  <a:lnTo>
                    <a:pt x="1460500" y="558800"/>
                  </a:lnTo>
                  <a:lnTo>
                    <a:pt x="1397000" y="558800"/>
                  </a:lnTo>
                  <a:lnTo>
                    <a:pt x="1257300" y="558800"/>
                  </a:lnTo>
                  <a:lnTo>
                    <a:pt x="1181100" y="546100"/>
                  </a:lnTo>
                  <a:lnTo>
                    <a:pt x="1054100" y="558800"/>
                  </a:lnTo>
                  <a:lnTo>
                    <a:pt x="1054100" y="558800"/>
                  </a:lnTo>
                  <a:lnTo>
                    <a:pt x="901700" y="571500"/>
                  </a:lnTo>
                  <a:lnTo>
                    <a:pt x="762000" y="584200"/>
                  </a:lnTo>
                  <a:lnTo>
                    <a:pt x="698500" y="584200"/>
                  </a:lnTo>
                  <a:lnTo>
                    <a:pt x="660400" y="584200"/>
                  </a:lnTo>
                  <a:lnTo>
                    <a:pt x="596900" y="635000"/>
                  </a:lnTo>
                  <a:lnTo>
                    <a:pt x="546100" y="698500"/>
                  </a:lnTo>
                  <a:lnTo>
                    <a:pt x="469900" y="749300"/>
                  </a:lnTo>
                  <a:lnTo>
                    <a:pt x="431800" y="787400"/>
                  </a:lnTo>
                  <a:lnTo>
                    <a:pt x="368300" y="800100"/>
                  </a:lnTo>
                  <a:lnTo>
                    <a:pt x="254000" y="812800"/>
                  </a:lnTo>
                  <a:lnTo>
                    <a:pt x="190500" y="825500"/>
                  </a:lnTo>
                  <a:lnTo>
                    <a:pt x="165100" y="863600"/>
                  </a:lnTo>
                  <a:lnTo>
                    <a:pt x="127000" y="889000"/>
                  </a:lnTo>
                  <a:lnTo>
                    <a:pt x="76200" y="914400"/>
                  </a:lnTo>
                  <a:close/>
                </a:path>
              </a:pathLst>
            </a:custGeom>
            <a:noFill/>
            <a:ln w="508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7" name="Picture 15">
            <a:extLst>
              <a:ext uri="{FF2B5EF4-FFF2-40B4-BE49-F238E27FC236}">
                <a16:creationId xmlns:a16="http://schemas.microsoft.com/office/drawing/2014/main" id="{4CC0C8BA-45E1-8445-A602-220949C931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832" t="36553" b="32700"/>
          <a:stretch/>
        </p:blipFill>
        <p:spPr bwMode="auto">
          <a:xfrm>
            <a:off x="2975499" y="3669902"/>
            <a:ext cx="1326182" cy="1204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Text Box 11">
            <a:extLst>
              <a:ext uri="{FF2B5EF4-FFF2-40B4-BE49-F238E27FC236}">
                <a16:creationId xmlns:a16="http://schemas.microsoft.com/office/drawing/2014/main" id="{F45D0E51-506E-584B-A88D-11CD2C5FB18F}"/>
              </a:ext>
            </a:extLst>
          </p:cNvPr>
          <p:cNvSpPr txBox="1">
            <a:spLocks noChangeArrowheads="1"/>
          </p:cNvSpPr>
          <p:nvPr/>
        </p:nvSpPr>
        <p:spPr bwMode="auto">
          <a:xfrm>
            <a:off x="7084651" y="6467147"/>
            <a:ext cx="48344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dirty="0">
                <a:latin typeface="Calibri" panose="020F0502020204030204" pitchFamily="34" charset="0"/>
              </a:rPr>
              <a:t>Gold &amp; </a:t>
            </a:r>
            <a:r>
              <a:rPr lang="en-GB" altLang="en-US" sz="1800" dirty="0" err="1">
                <a:latin typeface="Calibri" panose="020F0502020204030204" pitchFamily="34" charset="0"/>
              </a:rPr>
              <a:t>Shadlen</a:t>
            </a:r>
            <a:r>
              <a:rPr lang="en-GB" altLang="en-US" sz="1800" dirty="0">
                <a:latin typeface="Calibri" panose="020F0502020204030204" pitchFamily="34" charset="0"/>
              </a:rPr>
              <a:t> 2007; Hanks &amp; Summerfield 2017</a:t>
            </a:r>
            <a:endParaRPr lang="en-US" altLang="en-US" sz="1800" dirty="0">
              <a:latin typeface="Calibri" panose="020F0502020204030204" pitchFamily="34" charset="0"/>
            </a:endParaRPr>
          </a:p>
        </p:txBody>
      </p:sp>
      <p:sp>
        <p:nvSpPr>
          <p:cNvPr id="35849" name="Text Box 17">
            <a:extLst>
              <a:ext uri="{FF2B5EF4-FFF2-40B4-BE49-F238E27FC236}">
                <a16:creationId xmlns:a16="http://schemas.microsoft.com/office/drawing/2014/main" id="{9D82D3B2-6FA7-7B47-B6F0-7D39A95CE942}"/>
              </a:ext>
            </a:extLst>
          </p:cNvPr>
          <p:cNvSpPr txBox="1">
            <a:spLocks noChangeArrowheads="1"/>
          </p:cNvSpPr>
          <p:nvPr/>
        </p:nvSpPr>
        <p:spPr bwMode="auto">
          <a:xfrm>
            <a:off x="5722703" y="1473418"/>
            <a:ext cx="469018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dirty="0">
                <a:latin typeface="Calibri" panose="020F0502020204030204" pitchFamily="34" charset="0"/>
              </a:rPr>
              <a:t>Neurons in the lateral parietal and prefrontal cortex act as integrators during perceptual choice tasks</a:t>
            </a:r>
            <a:endParaRPr lang="en-US" altLang="en-US" dirty="0">
              <a:latin typeface="Calibri" panose="020F0502020204030204" pitchFamily="34" charset="0"/>
            </a:endParaRPr>
          </a:p>
        </p:txBody>
      </p:sp>
      <p:pic>
        <p:nvPicPr>
          <p:cNvPr id="12" name="Picture 15">
            <a:extLst>
              <a:ext uri="{FF2B5EF4-FFF2-40B4-BE49-F238E27FC236}">
                <a16:creationId xmlns:a16="http://schemas.microsoft.com/office/drawing/2014/main" id="{49A43A32-BD22-394F-9E73-C195F0F7FD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832" b="68411"/>
          <a:stretch/>
        </p:blipFill>
        <p:spPr bwMode="auto">
          <a:xfrm>
            <a:off x="2937096" y="2520356"/>
            <a:ext cx="1326182" cy="1237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F0B58FC-F253-5A45-A34A-37237122CD36}"/>
                  </a:ext>
                </a:extLst>
              </p:cNvPr>
              <p:cNvSpPr txBox="1"/>
              <p:nvPr/>
            </p:nvSpPr>
            <p:spPr>
              <a:xfrm>
                <a:off x="6184182" y="3197829"/>
                <a:ext cx="2534155" cy="369332"/>
              </a:xfrm>
              <a:prstGeom prst="rect">
                <a:avLst/>
              </a:prstGeom>
              <a:noFill/>
            </p:spPr>
            <p:txBody>
              <a:bodyPr wrap="none" rtlCol="0">
                <a:spAutoFit/>
              </a:bodyPr>
              <a:lstStyle/>
              <a:p>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𝑖</m:t>
                        </m:r>
                      </m:sub>
                    </m:sSub>
                  </m:oMath>
                </a14:m>
                <a:r>
                  <a:rPr lang="en-GB" dirty="0"/>
                  <a:t> </a:t>
                </a:r>
                <a14:m>
                  <m:oMath xmlns:m="http://schemas.openxmlformats.org/officeDocument/2006/math">
                    <m:r>
                      <a:rPr lang="en-GB">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𝑖</m:t>
                        </m:r>
                        <m:r>
                          <a:rPr lang="en-GB" i="1">
                            <a:latin typeface="Cambria Math" panose="02040503050406030204" pitchFamily="18" charset="0"/>
                          </a:rPr>
                          <m:t>−1</m:t>
                        </m:r>
                      </m:sub>
                    </m:sSub>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𝛿</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𝒩</m:t>
                    </m:r>
                    <m:r>
                      <a:rPr lang="en-GB" i="1">
                        <a:latin typeface="Cambria Math" panose="02040503050406030204" pitchFamily="18" charset="0"/>
                        <a:ea typeface="Cambria Math" panose="02040503050406030204" pitchFamily="18" charset="0"/>
                      </a:rPr>
                      <m:t>(0,</m:t>
                    </m:r>
                    <m:r>
                      <a:rPr lang="en-GB" i="1">
                        <a:latin typeface="Cambria Math" panose="02040503050406030204" pitchFamily="18" charset="0"/>
                        <a:ea typeface="Cambria Math" panose="02040503050406030204" pitchFamily="18" charset="0"/>
                      </a:rPr>
                      <m:t>𝜎</m:t>
                    </m:r>
                    <m:r>
                      <a:rPr lang="en-GB" i="1">
                        <a:latin typeface="Cambria Math" panose="02040503050406030204" pitchFamily="18" charset="0"/>
                        <a:ea typeface="Cambria Math" panose="02040503050406030204" pitchFamily="18" charset="0"/>
                      </a:rPr>
                      <m:t>)</m:t>
                    </m:r>
                  </m:oMath>
                </a14:m>
                <a:endParaRPr lang="en-US" dirty="0"/>
              </a:p>
            </p:txBody>
          </p:sp>
        </mc:Choice>
        <mc:Fallback xmlns="">
          <p:sp>
            <p:nvSpPr>
              <p:cNvPr id="3" name="TextBox 2">
                <a:extLst>
                  <a:ext uri="{FF2B5EF4-FFF2-40B4-BE49-F238E27FC236}">
                    <a16:creationId xmlns:a16="http://schemas.microsoft.com/office/drawing/2014/main" id="{FF0B58FC-F253-5A45-A34A-37237122CD36}"/>
                  </a:ext>
                </a:extLst>
              </p:cNvPr>
              <p:cNvSpPr txBox="1">
                <a:spLocks noRot="1" noChangeAspect="1" noMove="1" noResize="1" noEditPoints="1" noAdjustHandles="1" noChangeArrowheads="1" noChangeShapeType="1" noTextEdit="1"/>
              </p:cNvSpPr>
              <p:nvPr/>
            </p:nvSpPr>
            <p:spPr>
              <a:xfrm>
                <a:off x="6184182" y="3197829"/>
                <a:ext cx="2534155" cy="369332"/>
              </a:xfrm>
              <a:prstGeom prst="rect">
                <a:avLst/>
              </a:prstGeom>
              <a:blipFill>
                <a:blip r:embed="rId4"/>
                <a:stretch>
                  <a:fillRect b="-17241"/>
                </a:stretch>
              </a:blipFill>
            </p:spPr>
            <p:txBody>
              <a:bodyPr/>
              <a:lstStyle/>
              <a:p>
                <a:r>
                  <a:rPr lang="en-GB">
                    <a:noFill/>
                  </a:rPr>
                  <a:t> </a:t>
                </a:r>
              </a:p>
            </p:txBody>
          </p:sp>
        </mc:Fallback>
      </mc:AlternateContent>
      <p:sp>
        <p:nvSpPr>
          <p:cNvPr id="14" name="Text Box 17">
            <a:extLst>
              <a:ext uri="{FF2B5EF4-FFF2-40B4-BE49-F238E27FC236}">
                <a16:creationId xmlns:a16="http://schemas.microsoft.com/office/drawing/2014/main" id="{BD322231-970C-D847-B3EB-7A741775F045}"/>
              </a:ext>
            </a:extLst>
          </p:cNvPr>
          <p:cNvSpPr txBox="1">
            <a:spLocks noChangeArrowheads="1"/>
          </p:cNvSpPr>
          <p:nvPr/>
        </p:nvSpPr>
        <p:spPr bwMode="auto">
          <a:xfrm>
            <a:off x="1032369" y="5332324"/>
            <a:ext cx="351497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dirty="0">
                <a:solidFill>
                  <a:schemeClr val="bg1">
                    <a:lumMod val="50000"/>
                  </a:schemeClr>
                </a:solidFill>
                <a:latin typeface="Calibri" panose="020F0502020204030204" pitchFamily="34" charset="0"/>
              </a:rPr>
              <a:t>During decisions about a dot motion stimulus, firing rates increase in proportion to the signal-to-noise ratio (motion coherence)</a:t>
            </a:r>
            <a:endParaRPr lang="en-US" altLang="en-US" sz="1800" dirty="0">
              <a:solidFill>
                <a:schemeClr val="bg1">
                  <a:lumMod val="50000"/>
                </a:schemeClr>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15" name="Text Box 17">
                <a:extLst>
                  <a:ext uri="{FF2B5EF4-FFF2-40B4-BE49-F238E27FC236}">
                    <a16:creationId xmlns:a16="http://schemas.microsoft.com/office/drawing/2014/main" id="{F8719C06-AA97-B74E-8AC5-6D336A38D4C6}"/>
                  </a:ext>
                </a:extLst>
              </p:cNvPr>
              <p:cNvSpPr txBox="1">
                <a:spLocks noChangeArrowheads="1"/>
              </p:cNvSpPr>
              <p:nvPr/>
            </p:nvSpPr>
            <p:spPr bwMode="auto">
              <a:xfrm>
                <a:off x="8720278" y="3191935"/>
                <a:ext cx="1955668"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14:m>
                  <m:oMath xmlns:m="http://schemas.openxmlformats.org/officeDocument/2006/math">
                    <m:r>
                      <a:rPr lang="en-GB" altLang="en-US" sz="1600" i="1">
                        <a:solidFill>
                          <a:schemeClr val="bg1">
                            <a:lumMod val="50000"/>
                          </a:schemeClr>
                        </a:solidFill>
                        <a:latin typeface="Cambria Math" panose="02040503050406030204" pitchFamily="18" charset="0"/>
                      </a:rPr>
                      <m:t>𝑖</m:t>
                    </m:r>
                  </m:oMath>
                </a14:m>
                <a:r>
                  <a:rPr lang="en-US" altLang="en-US" sz="1600" dirty="0">
                    <a:solidFill>
                      <a:schemeClr val="bg1">
                        <a:lumMod val="50000"/>
                      </a:schemeClr>
                    </a:solidFill>
                    <a:latin typeface="Calibri" panose="020F0502020204030204" pitchFamily="34" charset="0"/>
                  </a:rPr>
                  <a:t> here denotes the integration cycle within at trial</a:t>
                </a:r>
              </a:p>
            </p:txBody>
          </p:sp>
        </mc:Choice>
        <mc:Fallback xmlns="">
          <p:sp>
            <p:nvSpPr>
              <p:cNvPr id="15" name="Text Box 17">
                <a:extLst>
                  <a:ext uri="{FF2B5EF4-FFF2-40B4-BE49-F238E27FC236}">
                    <a16:creationId xmlns:a16="http://schemas.microsoft.com/office/drawing/2014/main" id="{F8719C06-AA97-B74E-8AC5-6D336A38D4C6}"/>
                  </a:ext>
                </a:extLst>
              </p:cNvPr>
              <p:cNvSpPr txBox="1">
                <a:spLocks noRot="1" noChangeAspect="1" noMove="1" noResize="1" noEditPoints="1" noAdjustHandles="1" noChangeArrowheads="1" noChangeShapeType="1" noTextEdit="1"/>
              </p:cNvSpPr>
              <p:nvPr/>
            </p:nvSpPr>
            <p:spPr bwMode="auto">
              <a:xfrm>
                <a:off x="8720278" y="3191935"/>
                <a:ext cx="1955668" cy="830997"/>
              </a:xfrm>
              <a:prstGeom prst="rect">
                <a:avLst/>
              </a:prstGeom>
              <a:blipFill>
                <a:blip r:embed="rId5"/>
                <a:stretch>
                  <a:fillRect l="-1290" t="-1515" b="-75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cxnSp>
        <p:nvCxnSpPr>
          <p:cNvPr id="16" name="Straight Arrow Connector 15">
            <a:extLst>
              <a:ext uri="{FF2B5EF4-FFF2-40B4-BE49-F238E27FC236}">
                <a16:creationId xmlns:a16="http://schemas.microsoft.com/office/drawing/2014/main" id="{728F1EDE-B776-5143-AD46-1F09159863CD}"/>
              </a:ext>
            </a:extLst>
          </p:cNvPr>
          <p:cNvCxnSpPr>
            <a:cxnSpLocks/>
          </p:cNvCxnSpPr>
          <p:nvPr/>
        </p:nvCxnSpPr>
        <p:spPr>
          <a:xfrm flipV="1">
            <a:off x="7239821" y="3550741"/>
            <a:ext cx="191980" cy="201086"/>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6BD2308-9121-1D4F-900F-B070B2F3C1DE}"/>
              </a:ext>
            </a:extLst>
          </p:cNvPr>
          <p:cNvCxnSpPr>
            <a:cxnSpLocks/>
          </p:cNvCxnSpPr>
          <p:nvPr/>
        </p:nvCxnSpPr>
        <p:spPr>
          <a:xfrm flipH="1" flipV="1">
            <a:off x="6347519" y="3558951"/>
            <a:ext cx="190809" cy="192876"/>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1" name="Text Box 17">
            <a:extLst>
              <a:ext uri="{FF2B5EF4-FFF2-40B4-BE49-F238E27FC236}">
                <a16:creationId xmlns:a16="http://schemas.microsoft.com/office/drawing/2014/main" id="{A54AD64D-9DD2-2F43-A36C-089767875812}"/>
              </a:ext>
            </a:extLst>
          </p:cNvPr>
          <p:cNvSpPr txBox="1">
            <a:spLocks noChangeArrowheads="1"/>
          </p:cNvSpPr>
          <p:nvPr/>
        </p:nvSpPr>
        <p:spPr bwMode="auto">
          <a:xfrm>
            <a:off x="6915350" y="3751828"/>
            <a:ext cx="7540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latin typeface="Calibri" panose="020F0502020204030204" pitchFamily="34" charset="0"/>
              </a:rPr>
              <a:t>drift rate</a:t>
            </a:r>
          </a:p>
        </p:txBody>
      </p:sp>
      <p:sp>
        <p:nvSpPr>
          <p:cNvPr id="23" name="Text Box 17">
            <a:extLst>
              <a:ext uri="{FF2B5EF4-FFF2-40B4-BE49-F238E27FC236}">
                <a16:creationId xmlns:a16="http://schemas.microsoft.com/office/drawing/2014/main" id="{9B993BC7-9A39-194A-A0B4-6C328A249E7A}"/>
              </a:ext>
            </a:extLst>
          </p:cNvPr>
          <p:cNvSpPr txBox="1">
            <a:spLocks noChangeArrowheads="1"/>
          </p:cNvSpPr>
          <p:nvPr/>
        </p:nvSpPr>
        <p:spPr bwMode="auto">
          <a:xfrm>
            <a:off x="5773728" y="3751947"/>
            <a:ext cx="11011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1200" dirty="0">
                <a:latin typeface="Calibri" panose="020F0502020204030204" pitchFamily="34" charset="0"/>
              </a:rPr>
              <a:t>cumulative DV</a:t>
            </a:r>
          </a:p>
        </p:txBody>
      </p:sp>
      <p:sp>
        <p:nvSpPr>
          <p:cNvPr id="24" name="Text Box 17">
            <a:extLst>
              <a:ext uri="{FF2B5EF4-FFF2-40B4-BE49-F238E27FC236}">
                <a16:creationId xmlns:a16="http://schemas.microsoft.com/office/drawing/2014/main" id="{5FACD99B-5C55-EA43-AF4E-B288939AD396}"/>
              </a:ext>
            </a:extLst>
          </p:cNvPr>
          <p:cNvSpPr txBox="1">
            <a:spLocks noChangeArrowheads="1"/>
          </p:cNvSpPr>
          <p:nvPr/>
        </p:nvSpPr>
        <p:spPr bwMode="auto">
          <a:xfrm>
            <a:off x="7755421" y="3751947"/>
            <a:ext cx="7540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dirty="0">
                <a:latin typeface="Calibri" panose="020F0502020204030204" pitchFamily="34" charset="0"/>
              </a:rPr>
              <a:t>noise</a:t>
            </a:r>
          </a:p>
        </p:txBody>
      </p:sp>
      <p:cxnSp>
        <p:nvCxnSpPr>
          <p:cNvPr id="25" name="Straight Arrow Connector 24">
            <a:extLst>
              <a:ext uri="{FF2B5EF4-FFF2-40B4-BE49-F238E27FC236}">
                <a16:creationId xmlns:a16="http://schemas.microsoft.com/office/drawing/2014/main" id="{7B800BA0-6689-F240-B1CA-83A38EDEA865}"/>
              </a:ext>
            </a:extLst>
          </p:cNvPr>
          <p:cNvCxnSpPr>
            <a:cxnSpLocks/>
          </p:cNvCxnSpPr>
          <p:nvPr/>
        </p:nvCxnSpPr>
        <p:spPr>
          <a:xfrm flipV="1">
            <a:off x="7984140" y="3538032"/>
            <a:ext cx="158033" cy="223642"/>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8" name="Text Box 17">
            <a:extLst>
              <a:ext uri="{FF2B5EF4-FFF2-40B4-BE49-F238E27FC236}">
                <a16:creationId xmlns:a16="http://schemas.microsoft.com/office/drawing/2014/main" id="{7D800D9B-586D-524A-B7A2-5F48466D5F7F}"/>
              </a:ext>
            </a:extLst>
          </p:cNvPr>
          <p:cNvSpPr txBox="1">
            <a:spLocks noChangeArrowheads="1"/>
          </p:cNvSpPr>
          <p:nvPr/>
        </p:nvSpPr>
        <p:spPr bwMode="auto">
          <a:xfrm>
            <a:off x="5383655" y="4496697"/>
            <a:ext cx="579462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dirty="0">
                <a:latin typeface="Calibri" panose="020F0502020204030204" pitchFamily="34" charset="0"/>
              </a:rPr>
              <a:t>average firing rates and behaviour can be predicted by sequential sampling models such as the DDM, which approximates SPRT</a:t>
            </a:r>
            <a:endParaRPr lang="en-US" altLang="en-US" dirty="0">
              <a:latin typeface="Calibri" panose="020F0502020204030204" pitchFamily="34" charset="0"/>
            </a:endParaRPr>
          </a:p>
        </p:txBody>
      </p:sp>
      <p:pic>
        <p:nvPicPr>
          <p:cNvPr id="26" name="Picture 15">
            <a:extLst>
              <a:ext uri="{FF2B5EF4-FFF2-40B4-BE49-F238E27FC236}">
                <a16:creationId xmlns:a16="http://schemas.microsoft.com/office/drawing/2014/main" id="{79DB812D-2A25-5E40-AD19-9A17E0B78C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094" t="68419" b="6600"/>
          <a:stretch/>
        </p:blipFill>
        <p:spPr bwMode="auto">
          <a:xfrm>
            <a:off x="2223136" y="3757982"/>
            <a:ext cx="783934" cy="87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a16="http://schemas.microsoft.com/office/drawing/2014/main" id="{C122A7AE-7FC6-34B7-EF80-B631CB0A1271}"/>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5" name="Picture 4">
            <a:extLst>
              <a:ext uri="{FF2B5EF4-FFF2-40B4-BE49-F238E27FC236}">
                <a16:creationId xmlns:a16="http://schemas.microsoft.com/office/drawing/2014/main" id="{9F17F8FF-96E9-09B8-474F-B5B41FF9BAB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6" name="Rectangle 3">
            <a:extLst>
              <a:ext uri="{FF2B5EF4-FFF2-40B4-BE49-F238E27FC236}">
                <a16:creationId xmlns:a16="http://schemas.microsoft.com/office/drawing/2014/main" id="{FA777C3B-3CF3-F5B5-3439-2EDAE4721015}"/>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Temporal integration in cortical neurons</a:t>
            </a:r>
          </a:p>
        </p:txBody>
      </p:sp>
    </p:spTree>
    <p:extLst>
      <p:ext uri="{BB962C8B-B14F-4D97-AF65-F5344CB8AC3E}">
        <p14:creationId xmlns:p14="http://schemas.microsoft.com/office/powerpoint/2010/main" val="4220618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71" name="Picture 35870">
            <a:extLst>
              <a:ext uri="{FF2B5EF4-FFF2-40B4-BE49-F238E27FC236}">
                <a16:creationId xmlns:a16="http://schemas.microsoft.com/office/drawing/2014/main" id="{9A8AF54E-81C9-4F40-BFE0-918A75CEF9D4}"/>
              </a:ext>
            </a:extLst>
          </p:cNvPr>
          <p:cNvPicPr>
            <a:picLocks noChangeAspect="1"/>
          </p:cNvPicPr>
          <p:nvPr/>
        </p:nvPicPr>
        <p:blipFill>
          <a:blip r:embed="rId2"/>
          <a:stretch>
            <a:fillRect/>
          </a:stretch>
        </p:blipFill>
        <p:spPr>
          <a:xfrm>
            <a:off x="1194635" y="1775244"/>
            <a:ext cx="4467557" cy="3291884"/>
          </a:xfrm>
          <a:prstGeom prst="rect">
            <a:avLst/>
          </a:prstGeom>
        </p:spPr>
      </p:pic>
      <p:sp>
        <p:nvSpPr>
          <p:cNvPr id="35844" name="Text Box 11">
            <a:extLst>
              <a:ext uri="{FF2B5EF4-FFF2-40B4-BE49-F238E27FC236}">
                <a16:creationId xmlns:a16="http://schemas.microsoft.com/office/drawing/2014/main" id="{F45D0E51-506E-584B-A88D-11CD2C5FB18F}"/>
              </a:ext>
            </a:extLst>
          </p:cNvPr>
          <p:cNvSpPr txBox="1">
            <a:spLocks noChangeArrowheads="1"/>
          </p:cNvSpPr>
          <p:nvPr/>
        </p:nvSpPr>
        <p:spPr bwMode="auto">
          <a:xfrm>
            <a:off x="10643229" y="6488668"/>
            <a:ext cx="13045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dirty="0">
                <a:latin typeface="Calibri" panose="020F0502020204030204" pitchFamily="34" charset="0"/>
              </a:rPr>
              <a:t>Wang, 2012</a:t>
            </a:r>
            <a:endParaRPr lang="en-US" altLang="en-US" sz="1800" dirty="0">
              <a:latin typeface="Calibri" panose="020F0502020204030204" pitchFamily="34" charset="0"/>
            </a:endParaRPr>
          </a:p>
        </p:txBody>
      </p:sp>
      <p:pic>
        <p:nvPicPr>
          <p:cNvPr id="35869" name="Picture 35868">
            <a:extLst>
              <a:ext uri="{FF2B5EF4-FFF2-40B4-BE49-F238E27FC236}">
                <a16:creationId xmlns:a16="http://schemas.microsoft.com/office/drawing/2014/main" id="{7308C37F-77B4-494A-8143-4930D217AA9E}"/>
              </a:ext>
            </a:extLst>
          </p:cNvPr>
          <p:cNvPicPr>
            <a:picLocks noChangeAspect="1"/>
          </p:cNvPicPr>
          <p:nvPr/>
        </p:nvPicPr>
        <p:blipFill>
          <a:blip r:embed="rId3"/>
          <a:stretch>
            <a:fillRect/>
          </a:stretch>
        </p:blipFill>
        <p:spPr>
          <a:xfrm>
            <a:off x="2673732" y="1830825"/>
            <a:ext cx="1329056" cy="949326"/>
          </a:xfrm>
          <a:prstGeom prst="rect">
            <a:avLst/>
          </a:prstGeom>
        </p:spPr>
      </p:pic>
      <p:sp>
        <p:nvSpPr>
          <p:cNvPr id="142" name="Text Box 17">
            <a:extLst>
              <a:ext uri="{FF2B5EF4-FFF2-40B4-BE49-F238E27FC236}">
                <a16:creationId xmlns:a16="http://schemas.microsoft.com/office/drawing/2014/main" id="{DBCCD4D7-8549-794F-892E-5C6EF7F2BE19}"/>
              </a:ext>
            </a:extLst>
          </p:cNvPr>
          <p:cNvSpPr txBox="1">
            <a:spLocks noChangeArrowheads="1"/>
          </p:cNvSpPr>
          <p:nvPr/>
        </p:nvSpPr>
        <p:spPr bwMode="auto">
          <a:xfrm>
            <a:off x="1087194" y="1122939"/>
            <a:ext cx="209144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GB" altLang="en-US" sz="2000" dirty="0">
                <a:latin typeface="Calibri" panose="020F0502020204030204" pitchFamily="34" charset="0"/>
              </a:rPr>
              <a:t>drift-diffusion model (linear)</a:t>
            </a:r>
            <a:endParaRPr lang="en-US" altLang="en-US" sz="2000" dirty="0">
              <a:latin typeface="Calibri" panose="020F0502020204030204" pitchFamily="34" charset="0"/>
            </a:endParaRPr>
          </a:p>
        </p:txBody>
      </p:sp>
      <p:sp>
        <p:nvSpPr>
          <p:cNvPr id="143" name="Text Box 17">
            <a:extLst>
              <a:ext uri="{FF2B5EF4-FFF2-40B4-BE49-F238E27FC236}">
                <a16:creationId xmlns:a16="http://schemas.microsoft.com/office/drawing/2014/main" id="{8BF345B5-9D5F-8045-912E-293D67C78960}"/>
              </a:ext>
            </a:extLst>
          </p:cNvPr>
          <p:cNvSpPr txBox="1">
            <a:spLocks noChangeArrowheads="1"/>
          </p:cNvSpPr>
          <p:nvPr/>
        </p:nvSpPr>
        <p:spPr bwMode="auto">
          <a:xfrm>
            <a:off x="4002789" y="1106998"/>
            <a:ext cx="207954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2000" dirty="0">
                <a:latin typeface="Calibri" panose="020F0502020204030204" pitchFamily="34" charset="0"/>
              </a:rPr>
              <a:t>Wang model (nonlinear)</a:t>
            </a:r>
            <a:endParaRPr lang="en-US" altLang="en-US" sz="2000" dirty="0">
              <a:latin typeface="Calibri" panose="020F0502020204030204" pitchFamily="34" charset="0"/>
            </a:endParaRPr>
          </a:p>
        </p:txBody>
      </p:sp>
      <p:sp>
        <p:nvSpPr>
          <p:cNvPr id="146" name="Text Box 17">
            <a:extLst>
              <a:ext uri="{FF2B5EF4-FFF2-40B4-BE49-F238E27FC236}">
                <a16:creationId xmlns:a16="http://schemas.microsoft.com/office/drawing/2014/main" id="{C7555391-C975-AC41-9447-D50BEC6229EE}"/>
              </a:ext>
            </a:extLst>
          </p:cNvPr>
          <p:cNvSpPr txBox="1">
            <a:spLocks noChangeArrowheads="1"/>
          </p:cNvSpPr>
          <p:nvPr/>
        </p:nvSpPr>
        <p:spPr bwMode="auto">
          <a:xfrm>
            <a:off x="441789" y="5312806"/>
            <a:ext cx="1100362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2800" dirty="0">
                <a:latin typeface="Calibri" panose="020F0502020204030204" pitchFamily="34" charset="0"/>
              </a:rPr>
              <a:t>Elaborations of the sequential sampling framework include recurrent inhibition between integrators</a:t>
            </a:r>
            <a:endParaRPr lang="en-US" altLang="en-US" sz="2800" dirty="0">
              <a:latin typeface="Calibri" panose="020F0502020204030204" pitchFamily="34" charset="0"/>
            </a:endParaRPr>
          </a:p>
        </p:txBody>
      </p:sp>
      <p:pic>
        <p:nvPicPr>
          <p:cNvPr id="35873" name="Picture 35872">
            <a:extLst>
              <a:ext uri="{FF2B5EF4-FFF2-40B4-BE49-F238E27FC236}">
                <a16:creationId xmlns:a16="http://schemas.microsoft.com/office/drawing/2014/main" id="{C8D58FA2-124C-C145-A183-26AADE6331D6}"/>
              </a:ext>
            </a:extLst>
          </p:cNvPr>
          <p:cNvPicPr>
            <a:picLocks noChangeAspect="1"/>
          </p:cNvPicPr>
          <p:nvPr/>
        </p:nvPicPr>
        <p:blipFill>
          <a:blip r:embed="rId4"/>
          <a:stretch>
            <a:fillRect/>
          </a:stretch>
        </p:blipFill>
        <p:spPr>
          <a:xfrm>
            <a:off x="6887633" y="2070437"/>
            <a:ext cx="3293094" cy="2664770"/>
          </a:xfrm>
          <a:prstGeom prst="rect">
            <a:avLst/>
          </a:prstGeom>
        </p:spPr>
      </p:pic>
      <p:sp>
        <p:nvSpPr>
          <p:cNvPr id="149" name="Text Box 17">
            <a:extLst>
              <a:ext uri="{FF2B5EF4-FFF2-40B4-BE49-F238E27FC236}">
                <a16:creationId xmlns:a16="http://schemas.microsoft.com/office/drawing/2014/main" id="{8FC42023-EC64-654A-8491-68949C1FEEFA}"/>
              </a:ext>
            </a:extLst>
          </p:cNvPr>
          <p:cNvSpPr txBox="1">
            <a:spLocks noChangeArrowheads="1"/>
          </p:cNvSpPr>
          <p:nvPr/>
        </p:nvSpPr>
        <p:spPr bwMode="auto">
          <a:xfrm>
            <a:off x="7058311" y="1345818"/>
            <a:ext cx="32984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dirty="0">
                <a:solidFill>
                  <a:schemeClr val="bg1">
                    <a:lumMod val="50000"/>
                  </a:schemeClr>
                </a:solidFill>
                <a:latin typeface="Calibri" panose="020F0502020204030204" pitchFamily="34" charset="0"/>
              </a:rPr>
              <a:t>the Wang model accounts for nonlinear dynamics in integration</a:t>
            </a:r>
            <a:endParaRPr lang="en-US" altLang="en-US" sz="1800" dirty="0">
              <a:solidFill>
                <a:schemeClr val="bg1">
                  <a:lumMod val="50000"/>
                </a:schemeClr>
              </a:solidFill>
              <a:latin typeface="Calibri" panose="020F0502020204030204" pitchFamily="34" charset="0"/>
            </a:endParaRPr>
          </a:p>
        </p:txBody>
      </p:sp>
      <p:sp>
        <p:nvSpPr>
          <p:cNvPr id="2" name="Rectangle 2">
            <a:extLst>
              <a:ext uri="{FF2B5EF4-FFF2-40B4-BE49-F238E27FC236}">
                <a16:creationId xmlns:a16="http://schemas.microsoft.com/office/drawing/2014/main" id="{6C89D50B-C377-BBCA-D7E2-7E87314248F4}"/>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3" name="Picture 2">
            <a:extLst>
              <a:ext uri="{FF2B5EF4-FFF2-40B4-BE49-F238E27FC236}">
                <a16:creationId xmlns:a16="http://schemas.microsoft.com/office/drawing/2014/main" id="{36AB2CF3-C495-1458-3653-EBBD1BF51FA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4" name="Rectangle 3">
            <a:extLst>
              <a:ext uri="{FF2B5EF4-FFF2-40B4-BE49-F238E27FC236}">
                <a16:creationId xmlns:a16="http://schemas.microsoft.com/office/drawing/2014/main" id="{B12FC2E7-4BC9-4DAA-D9F1-B04A77788471}"/>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Recurrent models for perceptual decisions</a:t>
            </a:r>
          </a:p>
        </p:txBody>
      </p:sp>
    </p:spTree>
    <p:extLst>
      <p:ext uri="{BB962C8B-B14F-4D97-AF65-F5344CB8AC3E}">
        <p14:creationId xmlns:p14="http://schemas.microsoft.com/office/powerpoint/2010/main" val="3610180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17">
            <a:extLst>
              <a:ext uri="{FF2B5EF4-FFF2-40B4-BE49-F238E27FC236}">
                <a16:creationId xmlns:a16="http://schemas.microsoft.com/office/drawing/2014/main" id="{86C2CFF1-FD6D-6A4F-AB05-06E7DE54D48B}"/>
              </a:ext>
            </a:extLst>
          </p:cNvPr>
          <p:cNvSpPr txBox="1">
            <a:spLocks noChangeArrowheads="1"/>
          </p:cNvSpPr>
          <p:nvPr/>
        </p:nvSpPr>
        <p:spPr bwMode="auto">
          <a:xfrm>
            <a:off x="881018" y="4717496"/>
            <a:ext cx="1042996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2800" dirty="0">
                <a:latin typeface="Calibri" panose="020F0502020204030204" pitchFamily="34" charset="0"/>
              </a:rPr>
              <a:t>Reservoir network uses the complex dynamics of interconnected hidden layer units to maintain information over cycles</a:t>
            </a:r>
            <a:endParaRPr lang="en-US" altLang="en-US" sz="2800" dirty="0">
              <a:latin typeface="Calibri" panose="020F0502020204030204" pitchFamily="34" charset="0"/>
            </a:endParaRPr>
          </a:p>
        </p:txBody>
      </p:sp>
      <p:sp>
        <p:nvSpPr>
          <p:cNvPr id="3" name="Rectangle 2">
            <a:extLst>
              <a:ext uri="{FF2B5EF4-FFF2-40B4-BE49-F238E27FC236}">
                <a16:creationId xmlns:a16="http://schemas.microsoft.com/office/drawing/2014/main" id="{2045FA5B-F146-A60C-FCA6-D957EEE34FF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4" name="Picture 3">
            <a:extLst>
              <a:ext uri="{FF2B5EF4-FFF2-40B4-BE49-F238E27FC236}">
                <a16:creationId xmlns:a16="http://schemas.microsoft.com/office/drawing/2014/main" id="{49588C56-5C4E-65A8-3699-DE01A6A5882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5" name="Rectangle 3">
            <a:extLst>
              <a:ext uri="{FF2B5EF4-FFF2-40B4-BE49-F238E27FC236}">
                <a16:creationId xmlns:a16="http://schemas.microsoft.com/office/drawing/2014/main" id="{7D9CD11E-FDBC-63A0-0E85-F773862B7260}"/>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Reservoir network</a:t>
            </a:r>
          </a:p>
        </p:txBody>
      </p:sp>
      <p:pic>
        <p:nvPicPr>
          <p:cNvPr id="1026" name="Picture 2" descr="Echo State Networks with Self-Normalizing Activations on the Hyper-Sphere |  Scientific Reports">
            <a:extLst>
              <a:ext uri="{FF2B5EF4-FFF2-40B4-BE49-F238E27FC236}">
                <a16:creationId xmlns:a16="http://schemas.microsoft.com/office/drawing/2014/main" id="{F5D7A340-8AC5-A6A2-F52C-179C7DF06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2625" y="1333541"/>
            <a:ext cx="6492227" cy="2852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61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upload.wikimedia.org/wikipedia/commons/thumb/b/b5/Recurrent_neural_network_unfold.svg/2126px-Recurrent_neural_network_unfold.svg.png">
            <a:extLst>
              <a:ext uri="{FF2B5EF4-FFF2-40B4-BE49-F238E27FC236}">
                <a16:creationId xmlns:a16="http://schemas.microsoft.com/office/drawing/2014/main" id="{F10B7647-EFCA-8444-9A91-5A10C15596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60" r="74574"/>
          <a:stretch/>
        </p:blipFill>
        <p:spPr bwMode="auto">
          <a:xfrm>
            <a:off x="2429951" y="1012827"/>
            <a:ext cx="2198453" cy="32021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17">
            <a:extLst>
              <a:ext uri="{FF2B5EF4-FFF2-40B4-BE49-F238E27FC236}">
                <a16:creationId xmlns:a16="http://schemas.microsoft.com/office/drawing/2014/main" id="{86C2CFF1-FD6D-6A4F-AB05-06E7DE54D48B}"/>
              </a:ext>
            </a:extLst>
          </p:cNvPr>
          <p:cNvSpPr txBox="1">
            <a:spLocks noChangeArrowheads="1"/>
          </p:cNvSpPr>
          <p:nvPr/>
        </p:nvSpPr>
        <p:spPr bwMode="auto">
          <a:xfrm>
            <a:off x="646531" y="4098064"/>
            <a:ext cx="1042996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2800" dirty="0">
                <a:latin typeface="Calibri" panose="020F0502020204030204" pitchFamily="34" charset="0"/>
              </a:rPr>
              <a:t>In a basic RNN, information flows forward through the network as in an MLP</a:t>
            </a:r>
          </a:p>
          <a:p>
            <a:pPr eaLnBrk="1" hangingPunct="1"/>
            <a:endParaRPr lang="en-GB" altLang="en-US" sz="800" dirty="0">
              <a:latin typeface="Calibri" panose="020F0502020204030204" pitchFamily="34" charset="0"/>
            </a:endParaRPr>
          </a:p>
          <a:p>
            <a:pPr eaLnBrk="1" hangingPunct="1"/>
            <a:r>
              <a:rPr lang="en-GB" altLang="en-US" sz="2800" dirty="0">
                <a:latin typeface="Calibri" panose="020F0502020204030204" pitchFamily="34" charset="0"/>
              </a:rPr>
              <a:t>However, the hidden units receive an additional input from themselves in the previous timestep</a:t>
            </a:r>
            <a:endParaRPr lang="en-US" altLang="en-US" sz="2800" dirty="0">
              <a:latin typeface="Calibri" panose="020F0502020204030204" pitchFamily="34"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76AFB52-EE9F-4044-A942-455CB117BB7D}"/>
                  </a:ext>
                </a:extLst>
              </p:cNvPr>
              <p:cNvSpPr txBox="1"/>
              <p:nvPr/>
            </p:nvSpPr>
            <p:spPr>
              <a:xfrm>
                <a:off x="5220946" y="1638812"/>
                <a:ext cx="358155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h</m:t>
                          </m:r>
                        </m:e>
                        <m:sub>
                          <m:r>
                            <a:rPr lang="en-GB" sz="2400" i="1">
                              <a:latin typeface="Cambria Math" panose="02040503050406030204" pitchFamily="18" charset="0"/>
                            </a:rPr>
                            <m:t>𝑡</m:t>
                          </m:r>
                        </m:sub>
                      </m:sSub>
                      <m:r>
                        <a:rPr lang="en-GB" sz="2400" i="1">
                          <a:latin typeface="Cambria Math" panose="02040503050406030204" pitchFamily="18" charset="0"/>
                        </a:rPr>
                        <m:t>=</m:t>
                      </m:r>
                      <m:r>
                        <a:rPr lang="en-GB" sz="2400" b="0" i="1" smtClean="0">
                          <a:latin typeface="Cambria Math" panose="02040503050406030204" pitchFamily="18" charset="0"/>
                        </a:rPr>
                        <m:t>𝑔</m:t>
                      </m:r>
                      <m:r>
                        <a:rPr lang="en-GB" sz="2400" i="1">
                          <a:latin typeface="Cambria Math" panose="02040503050406030204" pitchFamily="18" charset="0"/>
                        </a:rPr>
                        <m:t>(</m:t>
                      </m:r>
                      <m:r>
                        <a:rPr lang="en-GB" sz="2400" i="1">
                          <a:latin typeface="Cambria Math" panose="02040503050406030204" pitchFamily="18" charset="0"/>
                        </a:rPr>
                        <m:t>𝑈</m:t>
                      </m:r>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𝑋</m:t>
                          </m:r>
                        </m:e>
                        <m:sub>
                          <m:r>
                            <a:rPr lang="en-GB" sz="2400" i="1">
                              <a:latin typeface="Cambria Math" panose="02040503050406030204" pitchFamily="18" charset="0"/>
                              <a:ea typeface="Cambria Math" panose="02040503050406030204" pitchFamily="18" charset="0"/>
                            </a:rPr>
                            <m:t>𝑡</m:t>
                          </m:r>
                        </m:sub>
                      </m:sSub>
                      <m:r>
                        <a:rPr lang="en-GB"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𝑉</m:t>
                          </m:r>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h</m:t>
                          </m:r>
                        </m:e>
                        <m:sub>
                          <m:r>
                            <a:rPr lang="en-GB" sz="2400" i="1">
                              <a:latin typeface="Cambria Math" panose="02040503050406030204" pitchFamily="18" charset="0"/>
                              <a:ea typeface="Cambria Math" panose="02040503050406030204" pitchFamily="18" charset="0"/>
                            </a:rPr>
                            <m:t>𝑡</m:t>
                          </m:r>
                          <m:r>
                            <a:rPr lang="en-GB" sz="2400" i="1">
                              <a:latin typeface="Cambria Math" panose="02040503050406030204" pitchFamily="18" charset="0"/>
                              <a:ea typeface="Cambria Math" panose="02040503050406030204" pitchFamily="18" charset="0"/>
                            </a:rPr>
                            <m:t>−1</m:t>
                          </m:r>
                        </m:sub>
                      </m:sSub>
                      <m:r>
                        <a:rPr lang="en-GB" sz="2400" i="1">
                          <a:latin typeface="Cambria Math" panose="02040503050406030204" pitchFamily="18" charset="0"/>
                          <a:ea typeface="Cambria Math" panose="02040503050406030204" pitchFamily="18" charset="0"/>
                        </a:rPr>
                        <m:t>)</m:t>
                      </m:r>
                    </m:oMath>
                  </m:oMathPara>
                </a14:m>
                <a:endParaRPr lang="en-US" sz="2400" dirty="0"/>
              </a:p>
            </p:txBody>
          </p:sp>
        </mc:Choice>
        <mc:Fallback>
          <p:sp>
            <p:nvSpPr>
              <p:cNvPr id="2" name="TextBox 1">
                <a:extLst>
                  <a:ext uri="{FF2B5EF4-FFF2-40B4-BE49-F238E27FC236}">
                    <a16:creationId xmlns:a16="http://schemas.microsoft.com/office/drawing/2014/main" id="{976AFB52-EE9F-4044-A942-455CB117BB7D}"/>
                  </a:ext>
                </a:extLst>
              </p:cNvPr>
              <p:cNvSpPr txBox="1">
                <a:spLocks noRot="1" noChangeAspect="1" noMove="1" noResize="1" noEditPoints="1" noAdjustHandles="1" noChangeArrowheads="1" noChangeShapeType="1" noTextEdit="1"/>
              </p:cNvSpPr>
              <p:nvPr/>
            </p:nvSpPr>
            <p:spPr>
              <a:xfrm>
                <a:off x="5220946" y="1638812"/>
                <a:ext cx="3581558" cy="461665"/>
              </a:xfrm>
              <a:prstGeom prst="rect">
                <a:avLst/>
              </a:prstGeom>
              <a:blipFill>
                <a:blip r:embed="rId3"/>
                <a:stretch>
                  <a:fillRect b="-16216"/>
                </a:stretch>
              </a:blipFill>
            </p:spPr>
            <p:txBody>
              <a:bodyPr/>
              <a:lstStyle/>
              <a:p>
                <a:r>
                  <a:rPr lang="en-GB">
                    <a:noFill/>
                  </a:rPr>
                  <a:t> </a:t>
                </a:r>
              </a:p>
            </p:txBody>
          </p:sp>
        </mc:Fallback>
      </mc:AlternateContent>
      <p:sp>
        <p:nvSpPr>
          <p:cNvPr id="17" name="TextBox 16">
            <a:extLst>
              <a:ext uri="{FF2B5EF4-FFF2-40B4-BE49-F238E27FC236}">
                <a16:creationId xmlns:a16="http://schemas.microsoft.com/office/drawing/2014/main" id="{17035357-C626-2742-9301-FF7073BB8D49}"/>
              </a:ext>
            </a:extLst>
          </p:cNvPr>
          <p:cNvSpPr txBox="1"/>
          <p:nvPr/>
        </p:nvSpPr>
        <p:spPr>
          <a:xfrm>
            <a:off x="7053371" y="2333249"/>
            <a:ext cx="1231388" cy="461665"/>
          </a:xfrm>
          <a:prstGeom prst="rect">
            <a:avLst/>
          </a:prstGeom>
          <a:noFill/>
        </p:spPr>
        <p:txBody>
          <a:bodyPr wrap="square" rtlCol="0">
            <a:spAutoFit/>
          </a:bodyPr>
          <a:lstStyle/>
          <a:p>
            <a:pPr algn="ctr"/>
            <a:r>
              <a:rPr lang="en-US" sz="1200" dirty="0"/>
              <a:t>“memory” weight matrix</a:t>
            </a:r>
          </a:p>
        </p:txBody>
      </p:sp>
      <p:cxnSp>
        <p:nvCxnSpPr>
          <p:cNvPr id="18" name="Straight Arrow Connector 17">
            <a:extLst>
              <a:ext uri="{FF2B5EF4-FFF2-40B4-BE49-F238E27FC236}">
                <a16:creationId xmlns:a16="http://schemas.microsoft.com/office/drawing/2014/main" id="{1E1AB4CC-CC03-6A44-BA6C-F4628D5976F2}"/>
              </a:ext>
            </a:extLst>
          </p:cNvPr>
          <p:cNvCxnSpPr>
            <a:cxnSpLocks/>
          </p:cNvCxnSpPr>
          <p:nvPr/>
        </p:nvCxnSpPr>
        <p:spPr>
          <a:xfrm flipV="1">
            <a:off x="7669066" y="2005990"/>
            <a:ext cx="1" cy="327258"/>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06147A9A-266F-7B41-9AD9-E6D55541204F}"/>
              </a:ext>
            </a:extLst>
          </p:cNvPr>
          <p:cNvCxnSpPr>
            <a:cxnSpLocks/>
          </p:cNvCxnSpPr>
          <p:nvPr/>
        </p:nvCxnSpPr>
        <p:spPr>
          <a:xfrm flipH="1" flipV="1">
            <a:off x="8359437" y="2053498"/>
            <a:ext cx="284755" cy="311046"/>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18F8916-4403-6F41-9B5B-7B1AC60D1A11}"/>
              </a:ext>
            </a:extLst>
          </p:cNvPr>
          <p:cNvSpPr txBox="1"/>
          <p:nvPr/>
        </p:nvSpPr>
        <p:spPr>
          <a:xfrm>
            <a:off x="8265082" y="2345089"/>
            <a:ext cx="1231388" cy="461665"/>
          </a:xfrm>
          <a:prstGeom prst="rect">
            <a:avLst/>
          </a:prstGeom>
          <a:noFill/>
        </p:spPr>
        <p:txBody>
          <a:bodyPr wrap="square" rtlCol="0">
            <a:spAutoFit/>
          </a:bodyPr>
          <a:lstStyle/>
          <a:p>
            <a:pPr algn="ctr"/>
            <a:r>
              <a:rPr lang="en-US" sz="1200" dirty="0"/>
              <a:t>previous hidden unit activations</a:t>
            </a:r>
          </a:p>
        </p:txBody>
      </p:sp>
      <p:cxnSp>
        <p:nvCxnSpPr>
          <p:cNvPr id="23" name="Straight Arrow Connector 22">
            <a:extLst>
              <a:ext uri="{FF2B5EF4-FFF2-40B4-BE49-F238E27FC236}">
                <a16:creationId xmlns:a16="http://schemas.microsoft.com/office/drawing/2014/main" id="{862E89E8-D6C0-DF4E-8284-0740FF8A0366}"/>
              </a:ext>
            </a:extLst>
          </p:cNvPr>
          <p:cNvCxnSpPr>
            <a:cxnSpLocks/>
          </p:cNvCxnSpPr>
          <p:nvPr/>
        </p:nvCxnSpPr>
        <p:spPr>
          <a:xfrm flipV="1">
            <a:off x="6738461" y="2053498"/>
            <a:ext cx="277572" cy="311046"/>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7AC70B9B-9F0D-8644-B63E-38B347B20EA5}"/>
              </a:ext>
            </a:extLst>
          </p:cNvPr>
          <p:cNvSpPr txBox="1"/>
          <p:nvPr/>
        </p:nvSpPr>
        <p:spPr>
          <a:xfrm>
            <a:off x="6072815" y="2347081"/>
            <a:ext cx="1231388" cy="276999"/>
          </a:xfrm>
          <a:prstGeom prst="rect">
            <a:avLst/>
          </a:prstGeom>
          <a:noFill/>
        </p:spPr>
        <p:txBody>
          <a:bodyPr wrap="square" rtlCol="0">
            <a:spAutoFit/>
          </a:bodyPr>
          <a:lstStyle/>
          <a:p>
            <a:pPr algn="ctr"/>
            <a:r>
              <a:rPr lang="en-US" sz="1200" dirty="0"/>
              <a:t>current input</a:t>
            </a:r>
          </a:p>
        </p:txBody>
      </p:sp>
      <p:sp>
        <p:nvSpPr>
          <p:cNvPr id="27" name="Text Box 17">
            <a:extLst>
              <a:ext uri="{FF2B5EF4-FFF2-40B4-BE49-F238E27FC236}">
                <a16:creationId xmlns:a16="http://schemas.microsoft.com/office/drawing/2014/main" id="{E27C3265-0D3D-354D-8108-4906437DDFCE}"/>
              </a:ext>
            </a:extLst>
          </p:cNvPr>
          <p:cNvSpPr txBox="1">
            <a:spLocks noChangeArrowheads="1"/>
          </p:cNvSpPr>
          <p:nvPr/>
        </p:nvSpPr>
        <p:spPr bwMode="auto">
          <a:xfrm>
            <a:off x="5342068" y="2953060"/>
            <a:ext cx="51315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dirty="0">
                <a:solidFill>
                  <a:schemeClr val="bg1">
                    <a:lumMod val="50000"/>
                  </a:schemeClr>
                </a:solidFill>
                <a:latin typeface="Calibri" panose="020F0502020204030204" pitchFamily="34" charset="0"/>
              </a:rPr>
              <a:t>this allows the network to make sequential predictions on the basis of past information</a:t>
            </a:r>
          </a:p>
        </p:txBody>
      </p:sp>
      <p:sp>
        <p:nvSpPr>
          <p:cNvPr id="3" name="Rectangle 2">
            <a:extLst>
              <a:ext uri="{FF2B5EF4-FFF2-40B4-BE49-F238E27FC236}">
                <a16:creationId xmlns:a16="http://schemas.microsoft.com/office/drawing/2014/main" id="{2045FA5B-F146-A60C-FCA6-D957EEE34FF8}"/>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4" name="Picture 3">
            <a:extLst>
              <a:ext uri="{FF2B5EF4-FFF2-40B4-BE49-F238E27FC236}">
                <a16:creationId xmlns:a16="http://schemas.microsoft.com/office/drawing/2014/main" id="{49588C56-5C4E-65A8-3699-DE01A6A5882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5" name="Rectangle 3">
            <a:extLst>
              <a:ext uri="{FF2B5EF4-FFF2-40B4-BE49-F238E27FC236}">
                <a16:creationId xmlns:a16="http://schemas.microsoft.com/office/drawing/2014/main" id="{7D9CD11E-FDBC-63A0-0E85-F773862B7260}"/>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Standard RNN</a:t>
            </a:r>
          </a:p>
        </p:txBody>
      </p:sp>
    </p:spTree>
    <p:extLst>
      <p:ext uri="{BB962C8B-B14F-4D97-AF65-F5344CB8AC3E}">
        <p14:creationId xmlns:p14="http://schemas.microsoft.com/office/powerpoint/2010/main" val="4237109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0F55F10B-7F98-B640-AF28-668D36650BFD}"/>
              </a:ext>
            </a:extLst>
          </p:cNvPr>
          <p:cNvSpPr>
            <a:spLocks noChangeArrowheads="1"/>
          </p:cNvSpPr>
          <p:nvPr/>
        </p:nvSpPr>
        <p:spPr bwMode="auto">
          <a:xfrm>
            <a:off x="0" y="1"/>
            <a:ext cx="12192000" cy="1052513"/>
          </a:xfrm>
          <a:prstGeom prst="rect">
            <a:avLst/>
          </a:prstGeom>
          <a:gradFill rotWithShape="1">
            <a:gsLst>
              <a:gs pos="0">
                <a:srgbClr val="C0C0C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3600">
              <a:latin typeface="Calibri" panose="020F0502020204030204" pitchFamily="34" charset="0"/>
            </a:endParaRPr>
          </a:p>
        </p:txBody>
      </p:sp>
      <p:sp>
        <p:nvSpPr>
          <p:cNvPr id="35842" name="Rectangle 3">
            <a:extLst>
              <a:ext uri="{FF2B5EF4-FFF2-40B4-BE49-F238E27FC236}">
                <a16:creationId xmlns:a16="http://schemas.microsoft.com/office/drawing/2014/main" id="{F58305BA-1711-5842-8EA6-C2F46E713F3C}"/>
              </a:ext>
            </a:extLst>
          </p:cNvPr>
          <p:cNvSpPr>
            <a:spLocks noChangeArrowheads="1"/>
          </p:cNvSpPr>
          <p:nvPr/>
        </p:nvSpPr>
        <p:spPr bwMode="auto">
          <a:xfrm>
            <a:off x="0" y="0"/>
            <a:ext cx="809163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3600" dirty="0">
                <a:latin typeface="Calibri" panose="020F0502020204030204" pitchFamily="34" charset="0"/>
              </a:rPr>
              <a:t>Backpropagation through time (BPTT)</a:t>
            </a:r>
          </a:p>
        </p:txBody>
      </p:sp>
      <p:pic>
        <p:nvPicPr>
          <p:cNvPr id="11" name="Picture 10">
            <a:extLst>
              <a:ext uri="{FF2B5EF4-FFF2-40B4-BE49-F238E27FC236}">
                <a16:creationId xmlns:a16="http://schemas.microsoft.com/office/drawing/2014/main" id="{67AD1E84-FD50-1743-BDF4-2943C0764D56}"/>
              </a:ext>
            </a:extLst>
          </p:cNvPr>
          <p:cNvPicPr>
            <a:picLocks noChangeAspect="1"/>
          </p:cNvPicPr>
          <p:nvPr/>
        </p:nvPicPr>
        <p:blipFill>
          <a:blip r:embed="rId2"/>
          <a:stretch>
            <a:fillRect/>
          </a:stretch>
        </p:blipFill>
        <p:spPr>
          <a:xfrm>
            <a:off x="11139630" y="-42010"/>
            <a:ext cx="1052370" cy="1052370"/>
          </a:xfrm>
          <a:prstGeom prst="rect">
            <a:avLst/>
          </a:prstGeom>
        </p:spPr>
      </p:pic>
      <p:pic>
        <p:nvPicPr>
          <p:cNvPr id="5122" name="Picture 2" descr="https://upload.wikimedia.org/wikipedia/commons/thumb/b/b5/Recurrent_neural_network_unfold.svg/2126px-Recurrent_neural_network_unfold.svg.png">
            <a:extLst>
              <a:ext uri="{FF2B5EF4-FFF2-40B4-BE49-F238E27FC236}">
                <a16:creationId xmlns:a16="http://schemas.microsoft.com/office/drawing/2014/main" id="{F10B7647-EFCA-8444-9A91-5A10C15596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60" r="6277"/>
          <a:stretch/>
        </p:blipFill>
        <p:spPr bwMode="auto">
          <a:xfrm>
            <a:off x="1611548" y="985958"/>
            <a:ext cx="8793805" cy="32021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17">
            <a:extLst>
              <a:ext uri="{FF2B5EF4-FFF2-40B4-BE49-F238E27FC236}">
                <a16:creationId xmlns:a16="http://schemas.microsoft.com/office/drawing/2014/main" id="{86C2CFF1-FD6D-6A4F-AB05-06E7DE54D48B}"/>
              </a:ext>
            </a:extLst>
          </p:cNvPr>
          <p:cNvSpPr txBox="1">
            <a:spLocks noChangeArrowheads="1"/>
          </p:cNvSpPr>
          <p:nvPr/>
        </p:nvSpPr>
        <p:spPr bwMode="auto">
          <a:xfrm>
            <a:off x="1896634" y="4011231"/>
            <a:ext cx="8398732"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2800" dirty="0">
                <a:latin typeface="Calibri" panose="020F0502020204030204" pitchFamily="34" charset="0"/>
              </a:rPr>
              <a:t>To train the network, the gradients need to be computed with respect to the past information. So the network needs to be “unrolled” in time, updates applied, and then “rolled back up”.</a:t>
            </a:r>
          </a:p>
          <a:p>
            <a:pPr eaLnBrk="1" hangingPunct="1"/>
            <a:endParaRPr lang="en-GB" altLang="en-US" sz="800" dirty="0">
              <a:latin typeface="Calibri" panose="020F0502020204030204" pitchFamily="34" charset="0"/>
            </a:endParaRPr>
          </a:p>
          <a:p>
            <a:pPr eaLnBrk="1" hangingPunct="1"/>
            <a:r>
              <a:rPr lang="en-GB" altLang="en-US" sz="2800" dirty="0">
                <a:solidFill>
                  <a:schemeClr val="bg1">
                    <a:lumMod val="50000"/>
                  </a:schemeClr>
                </a:solidFill>
                <a:latin typeface="Calibri" panose="020F0502020204030204" pitchFamily="34" charset="0"/>
              </a:rPr>
              <a:t>This leads to a number of problems</a:t>
            </a:r>
            <a:endParaRPr lang="en-US" altLang="en-US" sz="2800" dirty="0">
              <a:solidFill>
                <a:schemeClr val="bg1">
                  <a:lumMod val="50000"/>
                </a:schemeClr>
              </a:solidFill>
              <a:latin typeface="Calibri" panose="020F0502020204030204" pitchFamily="34" charset="0"/>
            </a:endParaRPr>
          </a:p>
        </p:txBody>
      </p:sp>
    </p:spTree>
    <p:extLst>
      <p:ext uri="{BB962C8B-B14F-4D97-AF65-F5344CB8AC3E}">
        <p14:creationId xmlns:p14="http://schemas.microsoft.com/office/powerpoint/2010/main" val="1145165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7">
            <a:extLst>
              <a:ext uri="{FF2B5EF4-FFF2-40B4-BE49-F238E27FC236}">
                <a16:creationId xmlns:a16="http://schemas.microsoft.com/office/drawing/2014/main" id="{26EA6B9B-1E36-1C4B-83CE-7EB014D16FA7}"/>
              </a:ext>
            </a:extLst>
          </p:cNvPr>
          <p:cNvSpPr txBox="1">
            <a:spLocks noChangeArrowheads="1"/>
          </p:cNvSpPr>
          <p:nvPr/>
        </p:nvSpPr>
        <p:spPr bwMode="auto">
          <a:xfrm>
            <a:off x="7234135" y="1431751"/>
            <a:ext cx="3041775" cy="36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2800" dirty="0">
                <a:latin typeface="Calibri" panose="020F0502020204030204" pitchFamily="34" charset="0"/>
              </a:rPr>
              <a:t>And here is an RNN trained on the complete works of Shakespeare]</a:t>
            </a:r>
          </a:p>
          <a:p>
            <a:pPr eaLnBrk="1" hangingPunct="1"/>
            <a:br>
              <a:rPr lang="en-GB" altLang="en-US" dirty="0">
                <a:latin typeface="Calibri" panose="020F0502020204030204" pitchFamily="34" charset="0"/>
              </a:rPr>
            </a:br>
            <a:r>
              <a:rPr lang="en-GB" altLang="en-US" dirty="0">
                <a:latin typeface="Calibri" panose="020F0502020204030204" pitchFamily="34" charset="0"/>
              </a:rPr>
              <a:t>For obvious reasons, RNNs have widespread applications in machine translation</a:t>
            </a:r>
            <a:endParaRPr lang="en-US" altLang="en-US" dirty="0">
              <a:latin typeface="Calibri" panose="020F0502020204030204" pitchFamily="34" charset="0"/>
            </a:endParaRPr>
          </a:p>
        </p:txBody>
      </p:sp>
      <p:pic>
        <p:nvPicPr>
          <p:cNvPr id="3" name="Picture 2">
            <a:extLst>
              <a:ext uri="{FF2B5EF4-FFF2-40B4-BE49-F238E27FC236}">
                <a16:creationId xmlns:a16="http://schemas.microsoft.com/office/drawing/2014/main" id="{C8F49E8F-245B-F241-9071-2311048C4CB0}"/>
              </a:ext>
            </a:extLst>
          </p:cNvPr>
          <p:cNvPicPr>
            <a:picLocks noChangeAspect="1"/>
          </p:cNvPicPr>
          <p:nvPr/>
        </p:nvPicPr>
        <p:blipFill>
          <a:blip r:embed="rId2"/>
          <a:stretch>
            <a:fillRect/>
          </a:stretch>
        </p:blipFill>
        <p:spPr>
          <a:xfrm>
            <a:off x="1893032" y="1431750"/>
            <a:ext cx="5046180" cy="5009746"/>
          </a:xfrm>
          <a:prstGeom prst="rect">
            <a:avLst/>
          </a:prstGeom>
        </p:spPr>
      </p:pic>
      <p:sp>
        <p:nvSpPr>
          <p:cNvPr id="2" name="Rectangle 2">
            <a:extLst>
              <a:ext uri="{FF2B5EF4-FFF2-40B4-BE49-F238E27FC236}">
                <a16:creationId xmlns:a16="http://schemas.microsoft.com/office/drawing/2014/main" id="{F74EC0ED-BDD3-C1C2-C08B-7DBEAC68116C}"/>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4" name="Picture 3">
            <a:extLst>
              <a:ext uri="{FF2B5EF4-FFF2-40B4-BE49-F238E27FC236}">
                <a16:creationId xmlns:a16="http://schemas.microsoft.com/office/drawing/2014/main" id="{51F331C9-9E5D-FDEB-1A47-99B6C94E4D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5" name="Rectangle 4">
            <a:extLst>
              <a:ext uri="{FF2B5EF4-FFF2-40B4-BE49-F238E27FC236}">
                <a16:creationId xmlns:a16="http://schemas.microsoft.com/office/drawing/2014/main" id="{EA296D3B-D434-CAC4-D222-197F8AD4352E}"/>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The unreasonable effectiveness of RNNs</a:t>
            </a:r>
          </a:p>
        </p:txBody>
      </p:sp>
    </p:spTree>
    <p:extLst>
      <p:ext uri="{BB962C8B-B14F-4D97-AF65-F5344CB8AC3E}">
        <p14:creationId xmlns:p14="http://schemas.microsoft.com/office/powerpoint/2010/main" val="75795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Text Box 11">
            <a:extLst>
              <a:ext uri="{FF2B5EF4-FFF2-40B4-BE49-F238E27FC236}">
                <a16:creationId xmlns:a16="http://schemas.microsoft.com/office/drawing/2014/main" id="{F45D0E51-506E-584B-A88D-11CD2C5FB18F}"/>
              </a:ext>
            </a:extLst>
          </p:cNvPr>
          <p:cNvSpPr txBox="1">
            <a:spLocks noChangeArrowheads="1"/>
          </p:cNvSpPr>
          <p:nvPr/>
        </p:nvSpPr>
        <p:spPr bwMode="auto">
          <a:xfrm>
            <a:off x="7900829" y="6488668"/>
            <a:ext cx="26956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dirty="0">
                <a:latin typeface="Calibri" panose="020F0502020204030204" pitchFamily="34" charset="0"/>
              </a:rPr>
              <a:t>e.g. Goldman-</a:t>
            </a:r>
            <a:r>
              <a:rPr lang="en-GB" altLang="en-US" sz="1800" dirty="0" err="1">
                <a:latin typeface="Calibri" panose="020F0502020204030204" pitchFamily="34" charset="0"/>
              </a:rPr>
              <a:t>Rakic</a:t>
            </a:r>
            <a:r>
              <a:rPr lang="en-GB" altLang="en-US" sz="1800" dirty="0">
                <a:latin typeface="Calibri" panose="020F0502020204030204" pitchFamily="34" charset="0"/>
              </a:rPr>
              <a:t>, </a:t>
            </a:r>
            <a:r>
              <a:rPr lang="en-GB" altLang="en-US" sz="1800" dirty="0" err="1">
                <a:latin typeface="Calibri" panose="020F0502020204030204" pitchFamily="34" charset="0"/>
              </a:rPr>
              <a:t>Fuster</a:t>
            </a:r>
            <a:endParaRPr lang="en-US" altLang="en-US" sz="1800" dirty="0">
              <a:latin typeface="Calibri" panose="020F0502020204030204" pitchFamily="34" charset="0"/>
            </a:endParaRPr>
          </a:p>
        </p:txBody>
      </p:sp>
      <p:pic>
        <p:nvPicPr>
          <p:cNvPr id="23" name="Picture 22">
            <a:extLst>
              <a:ext uri="{FF2B5EF4-FFF2-40B4-BE49-F238E27FC236}">
                <a16:creationId xmlns:a16="http://schemas.microsoft.com/office/drawing/2014/main" id="{FD1751F1-B939-A740-8538-F5090734A9A8}"/>
              </a:ext>
            </a:extLst>
          </p:cNvPr>
          <p:cNvPicPr>
            <a:picLocks noChangeAspect="1"/>
          </p:cNvPicPr>
          <p:nvPr/>
        </p:nvPicPr>
        <p:blipFill>
          <a:blip r:embed="rId2"/>
          <a:stretch>
            <a:fillRect/>
          </a:stretch>
        </p:blipFill>
        <p:spPr>
          <a:xfrm>
            <a:off x="2111443" y="1866364"/>
            <a:ext cx="3523768" cy="2845860"/>
          </a:xfrm>
          <a:prstGeom prst="rect">
            <a:avLst/>
          </a:prstGeom>
        </p:spPr>
      </p:pic>
      <p:sp>
        <p:nvSpPr>
          <p:cNvPr id="24" name="Freeform 23">
            <a:extLst>
              <a:ext uri="{FF2B5EF4-FFF2-40B4-BE49-F238E27FC236}">
                <a16:creationId xmlns:a16="http://schemas.microsoft.com/office/drawing/2014/main" id="{654AAF03-2F4A-0A41-84A1-78C3BD008D0F}"/>
              </a:ext>
            </a:extLst>
          </p:cNvPr>
          <p:cNvSpPr/>
          <p:nvPr/>
        </p:nvSpPr>
        <p:spPr>
          <a:xfrm>
            <a:off x="3811434" y="2015788"/>
            <a:ext cx="1460500" cy="914400"/>
          </a:xfrm>
          <a:custGeom>
            <a:avLst/>
            <a:gdLst>
              <a:gd name="connsiteX0" fmla="*/ 76200 w 1460500"/>
              <a:gd name="connsiteY0" fmla="*/ 914400 h 914400"/>
              <a:gd name="connsiteX1" fmla="*/ 0 w 1460500"/>
              <a:gd name="connsiteY1" fmla="*/ 812800 h 914400"/>
              <a:gd name="connsiteX2" fmla="*/ 12700 w 1460500"/>
              <a:gd name="connsiteY2" fmla="*/ 749300 h 914400"/>
              <a:gd name="connsiteX3" fmla="*/ 0 w 1460500"/>
              <a:gd name="connsiteY3" fmla="*/ 635000 h 914400"/>
              <a:gd name="connsiteX4" fmla="*/ 50800 w 1460500"/>
              <a:gd name="connsiteY4" fmla="*/ 533400 h 914400"/>
              <a:gd name="connsiteX5" fmla="*/ 139700 w 1460500"/>
              <a:gd name="connsiteY5" fmla="*/ 419100 h 914400"/>
              <a:gd name="connsiteX6" fmla="*/ 165100 w 1460500"/>
              <a:gd name="connsiteY6" fmla="*/ 355600 h 914400"/>
              <a:gd name="connsiteX7" fmla="*/ 203200 w 1460500"/>
              <a:gd name="connsiteY7" fmla="*/ 292100 h 914400"/>
              <a:gd name="connsiteX8" fmla="*/ 203200 w 1460500"/>
              <a:gd name="connsiteY8" fmla="*/ 292100 h 914400"/>
              <a:gd name="connsiteX9" fmla="*/ 393700 w 1460500"/>
              <a:gd name="connsiteY9" fmla="*/ 165100 h 914400"/>
              <a:gd name="connsiteX10" fmla="*/ 457200 w 1460500"/>
              <a:gd name="connsiteY10" fmla="*/ 139700 h 914400"/>
              <a:gd name="connsiteX11" fmla="*/ 546100 w 1460500"/>
              <a:gd name="connsiteY11" fmla="*/ 63500 h 914400"/>
              <a:gd name="connsiteX12" fmla="*/ 622300 w 1460500"/>
              <a:gd name="connsiteY12" fmla="*/ 12700 h 914400"/>
              <a:gd name="connsiteX13" fmla="*/ 673100 w 1460500"/>
              <a:gd name="connsiteY13" fmla="*/ 0 h 914400"/>
              <a:gd name="connsiteX14" fmla="*/ 749300 w 1460500"/>
              <a:gd name="connsiteY14" fmla="*/ 0 h 914400"/>
              <a:gd name="connsiteX15" fmla="*/ 812800 w 1460500"/>
              <a:gd name="connsiteY15" fmla="*/ 12700 h 914400"/>
              <a:gd name="connsiteX16" fmla="*/ 876300 w 1460500"/>
              <a:gd name="connsiteY16" fmla="*/ 38100 h 914400"/>
              <a:gd name="connsiteX17" fmla="*/ 927100 w 1460500"/>
              <a:gd name="connsiteY17" fmla="*/ 76200 h 914400"/>
              <a:gd name="connsiteX18" fmla="*/ 1003300 w 1460500"/>
              <a:gd name="connsiteY18" fmla="*/ 101600 h 914400"/>
              <a:gd name="connsiteX19" fmla="*/ 1104900 w 1460500"/>
              <a:gd name="connsiteY19" fmla="*/ 177800 h 914400"/>
              <a:gd name="connsiteX20" fmla="*/ 1155700 w 1460500"/>
              <a:gd name="connsiteY20" fmla="*/ 215900 h 914400"/>
              <a:gd name="connsiteX21" fmla="*/ 1193800 w 1460500"/>
              <a:gd name="connsiteY21" fmla="*/ 241300 h 914400"/>
              <a:gd name="connsiteX22" fmla="*/ 1206500 w 1460500"/>
              <a:gd name="connsiteY22" fmla="*/ 292100 h 914400"/>
              <a:gd name="connsiteX23" fmla="*/ 1231900 w 1460500"/>
              <a:gd name="connsiteY23" fmla="*/ 330200 h 914400"/>
              <a:gd name="connsiteX24" fmla="*/ 1270000 w 1460500"/>
              <a:gd name="connsiteY24" fmla="*/ 355600 h 914400"/>
              <a:gd name="connsiteX25" fmla="*/ 1320800 w 1460500"/>
              <a:gd name="connsiteY25" fmla="*/ 393700 h 914400"/>
              <a:gd name="connsiteX26" fmla="*/ 1384300 w 1460500"/>
              <a:gd name="connsiteY26" fmla="*/ 431800 h 914400"/>
              <a:gd name="connsiteX27" fmla="*/ 1409700 w 1460500"/>
              <a:gd name="connsiteY27" fmla="*/ 482600 h 914400"/>
              <a:gd name="connsiteX28" fmla="*/ 1460500 w 1460500"/>
              <a:gd name="connsiteY28" fmla="*/ 558800 h 914400"/>
              <a:gd name="connsiteX29" fmla="*/ 1397000 w 1460500"/>
              <a:gd name="connsiteY29" fmla="*/ 558800 h 914400"/>
              <a:gd name="connsiteX30" fmla="*/ 1257300 w 1460500"/>
              <a:gd name="connsiteY30" fmla="*/ 558800 h 914400"/>
              <a:gd name="connsiteX31" fmla="*/ 1181100 w 1460500"/>
              <a:gd name="connsiteY31" fmla="*/ 546100 h 914400"/>
              <a:gd name="connsiteX32" fmla="*/ 1054100 w 1460500"/>
              <a:gd name="connsiteY32" fmla="*/ 558800 h 914400"/>
              <a:gd name="connsiteX33" fmla="*/ 1054100 w 1460500"/>
              <a:gd name="connsiteY33" fmla="*/ 558800 h 914400"/>
              <a:gd name="connsiteX34" fmla="*/ 901700 w 1460500"/>
              <a:gd name="connsiteY34" fmla="*/ 571500 h 914400"/>
              <a:gd name="connsiteX35" fmla="*/ 762000 w 1460500"/>
              <a:gd name="connsiteY35" fmla="*/ 584200 h 914400"/>
              <a:gd name="connsiteX36" fmla="*/ 698500 w 1460500"/>
              <a:gd name="connsiteY36" fmla="*/ 584200 h 914400"/>
              <a:gd name="connsiteX37" fmla="*/ 660400 w 1460500"/>
              <a:gd name="connsiteY37" fmla="*/ 584200 h 914400"/>
              <a:gd name="connsiteX38" fmla="*/ 596900 w 1460500"/>
              <a:gd name="connsiteY38" fmla="*/ 635000 h 914400"/>
              <a:gd name="connsiteX39" fmla="*/ 546100 w 1460500"/>
              <a:gd name="connsiteY39" fmla="*/ 698500 h 914400"/>
              <a:gd name="connsiteX40" fmla="*/ 469900 w 1460500"/>
              <a:gd name="connsiteY40" fmla="*/ 749300 h 914400"/>
              <a:gd name="connsiteX41" fmla="*/ 431800 w 1460500"/>
              <a:gd name="connsiteY41" fmla="*/ 787400 h 914400"/>
              <a:gd name="connsiteX42" fmla="*/ 368300 w 1460500"/>
              <a:gd name="connsiteY42" fmla="*/ 800100 h 914400"/>
              <a:gd name="connsiteX43" fmla="*/ 254000 w 1460500"/>
              <a:gd name="connsiteY43" fmla="*/ 812800 h 914400"/>
              <a:gd name="connsiteX44" fmla="*/ 190500 w 1460500"/>
              <a:gd name="connsiteY44" fmla="*/ 825500 h 914400"/>
              <a:gd name="connsiteX45" fmla="*/ 165100 w 1460500"/>
              <a:gd name="connsiteY45" fmla="*/ 863600 h 914400"/>
              <a:gd name="connsiteX46" fmla="*/ 127000 w 1460500"/>
              <a:gd name="connsiteY46" fmla="*/ 889000 h 914400"/>
              <a:gd name="connsiteX47" fmla="*/ 76200 w 1460500"/>
              <a:gd name="connsiteY4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60500" h="914400">
                <a:moveTo>
                  <a:pt x="76200" y="914400"/>
                </a:moveTo>
                <a:lnTo>
                  <a:pt x="0" y="812800"/>
                </a:lnTo>
                <a:lnTo>
                  <a:pt x="12700" y="749300"/>
                </a:lnTo>
                <a:lnTo>
                  <a:pt x="0" y="635000"/>
                </a:lnTo>
                <a:lnTo>
                  <a:pt x="50800" y="533400"/>
                </a:lnTo>
                <a:lnTo>
                  <a:pt x="139700" y="419100"/>
                </a:lnTo>
                <a:lnTo>
                  <a:pt x="165100" y="355600"/>
                </a:lnTo>
                <a:lnTo>
                  <a:pt x="203200" y="292100"/>
                </a:lnTo>
                <a:lnTo>
                  <a:pt x="203200" y="292100"/>
                </a:lnTo>
                <a:lnTo>
                  <a:pt x="393700" y="165100"/>
                </a:lnTo>
                <a:lnTo>
                  <a:pt x="457200" y="139700"/>
                </a:lnTo>
                <a:lnTo>
                  <a:pt x="546100" y="63500"/>
                </a:lnTo>
                <a:lnTo>
                  <a:pt x="622300" y="12700"/>
                </a:lnTo>
                <a:lnTo>
                  <a:pt x="673100" y="0"/>
                </a:lnTo>
                <a:lnTo>
                  <a:pt x="749300" y="0"/>
                </a:lnTo>
                <a:lnTo>
                  <a:pt x="812800" y="12700"/>
                </a:lnTo>
                <a:lnTo>
                  <a:pt x="876300" y="38100"/>
                </a:lnTo>
                <a:lnTo>
                  <a:pt x="927100" y="76200"/>
                </a:lnTo>
                <a:lnTo>
                  <a:pt x="1003300" y="101600"/>
                </a:lnTo>
                <a:lnTo>
                  <a:pt x="1104900" y="177800"/>
                </a:lnTo>
                <a:lnTo>
                  <a:pt x="1155700" y="215900"/>
                </a:lnTo>
                <a:lnTo>
                  <a:pt x="1193800" y="241300"/>
                </a:lnTo>
                <a:lnTo>
                  <a:pt x="1206500" y="292100"/>
                </a:lnTo>
                <a:lnTo>
                  <a:pt x="1231900" y="330200"/>
                </a:lnTo>
                <a:lnTo>
                  <a:pt x="1270000" y="355600"/>
                </a:lnTo>
                <a:lnTo>
                  <a:pt x="1320800" y="393700"/>
                </a:lnTo>
                <a:lnTo>
                  <a:pt x="1384300" y="431800"/>
                </a:lnTo>
                <a:lnTo>
                  <a:pt x="1409700" y="482600"/>
                </a:lnTo>
                <a:lnTo>
                  <a:pt x="1460500" y="558800"/>
                </a:lnTo>
                <a:lnTo>
                  <a:pt x="1397000" y="558800"/>
                </a:lnTo>
                <a:lnTo>
                  <a:pt x="1257300" y="558800"/>
                </a:lnTo>
                <a:lnTo>
                  <a:pt x="1181100" y="546100"/>
                </a:lnTo>
                <a:lnTo>
                  <a:pt x="1054100" y="558800"/>
                </a:lnTo>
                <a:lnTo>
                  <a:pt x="1054100" y="558800"/>
                </a:lnTo>
                <a:lnTo>
                  <a:pt x="901700" y="571500"/>
                </a:lnTo>
                <a:lnTo>
                  <a:pt x="762000" y="584200"/>
                </a:lnTo>
                <a:lnTo>
                  <a:pt x="698500" y="584200"/>
                </a:lnTo>
                <a:lnTo>
                  <a:pt x="660400" y="584200"/>
                </a:lnTo>
                <a:lnTo>
                  <a:pt x="596900" y="635000"/>
                </a:lnTo>
                <a:lnTo>
                  <a:pt x="546100" y="698500"/>
                </a:lnTo>
                <a:lnTo>
                  <a:pt x="469900" y="749300"/>
                </a:lnTo>
                <a:lnTo>
                  <a:pt x="431800" y="787400"/>
                </a:lnTo>
                <a:lnTo>
                  <a:pt x="368300" y="800100"/>
                </a:lnTo>
                <a:lnTo>
                  <a:pt x="254000" y="812800"/>
                </a:lnTo>
                <a:lnTo>
                  <a:pt x="190500" y="825500"/>
                </a:lnTo>
                <a:lnTo>
                  <a:pt x="165100" y="863600"/>
                </a:lnTo>
                <a:lnTo>
                  <a:pt x="127000" y="889000"/>
                </a:lnTo>
                <a:lnTo>
                  <a:pt x="76200" y="914400"/>
                </a:lnTo>
                <a:close/>
              </a:path>
            </a:pathLst>
          </a:custGeom>
          <a:noFill/>
          <a:ln w="762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Freeform 1">
            <a:extLst>
              <a:ext uri="{FF2B5EF4-FFF2-40B4-BE49-F238E27FC236}">
                <a16:creationId xmlns:a16="http://schemas.microsoft.com/office/drawing/2014/main" id="{2711F6AF-1AD5-3344-846A-126D3ED38911}"/>
              </a:ext>
            </a:extLst>
          </p:cNvPr>
          <p:cNvSpPr/>
          <p:nvPr/>
        </p:nvSpPr>
        <p:spPr>
          <a:xfrm>
            <a:off x="2107660" y="1877439"/>
            <a:ext cx="2324911" cy="1848255"/>
          </a:xfrm>
          <a:custGeom>
            <a:avLst/>
            <a:gdLst>
              <a:gd name="connsiteX0" fmla="*/ 758758 w 2324911"/>
              <a:gd name="connsiteY0" fmla="*/ 1848255 h 1848255"/>
              <a:gd name="connsiteX1" fmla="*/ 525294 w 2324911"/>
              <a:gd name="connsiteY1" fmla="*/ 1848255 h 1848255"/>
              <a:gd name="connsiteX2" fmla="*/ 379379 w 2324911"/>
              <a:gd name="connsiteY2" fmla="*/ 1799617 h 1848255"/>
              <a:gd name="connsiteX3" fmla="*/ 291830 w 2324911"/>
              <a:gd name="connsiteY3" fmla="*/ 1731523 h 1848255"/>
              <a:gd name="connsiteX4" fmla="*/ 214009 w 2324911"/>
              <a:gd name="connsiteY4" fmla="*/ 1653702 h 1848255"/>
              <a:gd name="connsiteX5" fmla="*/ 126460 w 2324911"/>
              <a:gd name="connsiteY5" fmla="*/ 1556426 h 1848255"/>
              <a:gd name="connsiteX6" fmla="*/ 97277 w 2324911"/>
              <a:gd name="connsiteY6" fmla="*/ 1517515 h 1848255"/>
              <a:gd name="connsiteX7" fmla="*/ 77822 w 2324911"/>
              <a:gd name="connsiteY7" fmla="*/ 1449421 h 1848255"/>
              <a:gd name="connsiteX8" fmla="*/ 58366 w 2324911"/>
              <a:gd name="connsiteY8" fmla="*/ 1342417 h 1848255"/>
              <a:gd name="connsiteX9" fmla="*/ 38911 w 2324911"/>
              <a:gd name="connsiteY9" fmla="*/ 1303506 h 1848255"/>
              <a:gd name="connsiteX10" fmla="*/ 0 w 2324911"/>
              <a:gd name="connsiteY10" fmla="*/ 1245140 h 1848255"/>
              <a:gd name="connsiteX11" fmla="*/ 0 w 2324911"/>
              <a:gd name="connsiteY11" fmla="*/ 1186775 h 1848255"/>
              <a:gd name="connsiteX12" fmla="*/ 29183 w 2324911"/>
              <a:gd name="connsiteY12" fmla="*/ 1060315 h 1848255"/>
              <a:gd name="connsiteX13" fmla="*/ 38911 w 2324911"/>
              <a:gd name="connsiteY13" fmla="*/ 1011677 h 1848255"/>
              <a:gd name="connsiteX14" fmla="*/ 38911 w 2324911"/>
              <a:gd name="connsiteY14" fmla="*/ 1011677 h 1848255"/>
              <a:gd name="connsiteX15" fmla="*/ 19456 w 2324911"/>
              <a:gd name="connsiteY15" fmla="*/ 894945 h 1848255"/>
              <a:gd name="connsiteX16" fmla="*/ 68094 w 2324911"/>
              <a:gd name="connsiteY16" fmla="*/ 836579 h 1848255"/>
              <a:gd name="connsiteX17" fmla="*/ 68094 w 2324911"/>
              <a:gd name="connsiteY17" fmla="*/ 778213 h 1848255"/>
              <a:gd name="connsiteX18" fmla="*/ 116732 w 2324911"/>
              <a:gd name="connsiteY18" fmla="*/ 700392 h 1848255"/>
              <a:gd name="connsiteX19" fmla="*/ 184826 w 2324911"/>
              <a:gd name="connsiteY19" fmla="*/ 651753 h 1848255"/>
              <a:gd name="connsiteX20" fmla="*/ 204281 w 2324911"/>
              <a:gd name="connsiteY20" fmla="*/ 622570 h 1848255"/>
              <a:gd name="connsiteX21" fmla="*/ 252919 w 2324911"/>
              <a:gd name="connsiteY21" fmla="*/ 544749 h 1848255"/>
              <a:gd name="connsiteX22" fmla="*/ 340468 w 2324911"/>
              <a:gd name="connsiteY22" fmla="*/ 437745 h 1848255"/>
              <a:gd name="connsiteX23" fmla="*/ 408562 w 2324911"/>
              <a:gd name="connsiteY23" fmla="*/ 379379 h 1848255"/>
              <a:gd name="connsiteX24" fmla="*/ 505839 w 2324911"/>
              <a:gd name="connsiteY24" fmla="*/ 340468 h 1848255"/>
              <a:gd name="connsiteX25" fmla="*/ 622571 w 2324911"/>
              <a:gd name="connsiteY25" fmla="*/ 301557 h 1848255"/>
              <a:gd name="connsiteX26" fmla="*/ 710119 w 2324911"/>
              <a:gd name="connsiteY26" fmla="*/ 252919 h 1848255"/>
              <a:gd name="connsiteX27" fmla="*/ 768485 w 2324911"/>
              <a:gd name="connsiteY27" fmla="*/ 223736 h 1848255"/>
              <a:gd name="connsiteX28" fmla="*/ 846307 w 2324911"/>
              <a:gd name="connsiteY28" fmla="*/ 194553 h 1848255"/>
              <a:gd name="connsiteX29" fmla="*/ 982494 w 2324911"/>
              <a:gd name="connsiteY29" fmla="*/ 165370 h 1848255"/>
              <a:gd name="connsiteX30" fmla="*/ 1138137 w 2324911"/>
              <a:gd name="connsiteY30" fmla="*/ 97277 h 1848255"/>
              <a:gd name="connsiteX31" fmla="*/ 1274324 w 2324911"/>
              <a:gd name="connsiteY31" fmla="*/ 77821 h 1848255"/>
              <a:gd name="connsiteX32" fmla="*/ 1391056 w 2324911"/>
              <a:gd name="connsiteY32" fmla="*/ 48638 h 1848255"/>
              <a:gd name="connsiteX33" fmla="*/ 1536971 w 2324911"/>
              <a:gd name="connsiteY33" fmla="*/ 19455 h 1848255"/>
              <a:gd name="connsiteX34" fmla="*/ 1634247 w 2324911"/>
              <a:gd name="connsiteY34" fmla="*/ 19455 h 1848255"/>
              <a:gd name="connsiteX35" fmla="*/ 1634247 w 2324911"/>
              <a:gd name="connsiteY35" fmla="*/ 19455 h 1848255"/>
              <a:gd name="connsiteX36" fmla="*/ 1819073 w 2324911"/>
              <a:gd name="connsiteY36" fmla="*/ 29183 h 1848255"/>
              <a:gd name="connsiteX37" fmla="*/ 1848256 w 2324911"/>
              <a:gd name="connsiteY37" fmla="*/ 29183 h 1848255"/>
              <a:gd name="connsiteX38" fmla="*/ 1906622 w 2324911"/>
              <a:gd name="connsiteY38" fmla="*/ 9728 h 1848255"/>
              <a:gd name="connsiteX39" fmla="*/ 1994171 w 2324911"/>
              <a:gd name="connsiteY39" fmla="*/ 0 h 1848255"/>
              <a:gd name="connsiteX40" fmla="*/ 2120630 w 2324911"/>
              <a:gd name="connsiteY40" fmla="*/ 0 h 1848255"/>
              <a:gd name="connsiteX41" fmla="*/ 2237362 w 2324911"/>
              <a:gd name="connsiteY41" fmla="*/ 29183 h 1848255"/>
              <a:gd name="connsiteX42" fmla="*/ 2324911 w 2324911"/>
              <a:gd name="connsiteY42" fmla="*/ 58366 h 1848255"/>
              <a:gd name="connsiteX43" fmla="*/ 2324911 w 2324911"/>
              <a:gd name="connsiteY43" fmla="*/ 58366 h 1848255"/>
              <a:gd name="connsiteX44" fmla="*/ 2198451 w 2324911"/>
              <a:gd name="connsiteY44" fmla="*/ 136187 h 1848255"/>
              <a:gd name="connsiteX45" fmla="*/ 2120630 w 2324911"/>
              <a:gd name="connsiteY45" fmla="*/ 194553 h 1848255"/>
              <a:gd name="connsiteX46" fmla="*/ 2052537 w 2324911"/>
              <a:gd name="connsiteY46" fmla="*/ 243192 h 1848255"/>
              <a:gd name="connsiteX47" fmla="*/ 1964988 w 2324911"/>
              <a:gd name="connsiteY47" fmla="*/ 282102 h 1848255"/>
              <a:gd name="connsiteX48" fmla="*/ 1857983 w 2324911"/>
              <a:gd name="connsiteY48" fmla="*/ 359923 h 1848255"/>
              <a:gd name="connsiteX49" fmla="*/ 1819073 w 2324911"/>
              <a:gd name="connsiteY49" fmla="*/ 408562 h 1848255"/>
              <a:gd name="connsiteX50" fmla="*/ 1780162 w 2324911"/>
              <a:gd name="connsiteY50" fmla="*/ 486383 h 1848255"/>
              <a:gd name="connsiteX51" fmla="*/ 1702341 w 2324911"/>
              <a:gd name="connsiteY51" fmla="*/ 622570 h 1848255"/>
              <a:gd name="connsiteX52" fmla="*/ 1643975 w 2324911"/>
              <a:gd name="connsiteY52" fmla="*/ 700392 h 1848255"/>
              <a:gd name="connsiteX53" fmla="*/ 1643975 w 2324911"/>
              <a:gd name="connsiteY53" fmla="*/ 700392 h 1848255"/>
              <a:gd name="connsiteX54" fmla="*/ 1653702 w 2324911"/>
              <a:gd name="connsiteY54" fmla="*/ 836579 h 1848255"/>
              <a:gd name="connsiteX55" fmla="*/ 1653702 w 2324911"/>
              <a:gd name="connsiteY55" fmla="*/ 836579 h 1848255"/>
              <a:gd name="connsiteX56" fmla="*/ 1663430 w 2324911"/>
              <a:gd name="connsiteY56" fmla="*/ 992221 h 1848255"/>
              <a:gd name="connsiteX57" fmla="*/ 1663430 w 2324911"/>
              <a:gd name="connsiteY57" fmla="*/ 992221 h 1848255"/>
              <a:gd name="connsiteX58" fmla="*/ 1721796 w 2324911"/>
              <a:gd name="connsiteY58" fmla="*/ 1108953 h 1848255"/>
              <a:gd name="connsiteX59" fmla="*/ 1673158 w 2324911"/>
              <a:gd name="connsiteY59" fmla="*/ 1206230 h 1848255"/>
              <a:gd name="connsiteX60" fmla="*/ 1634247 w 2324911"/>
              <a:gd name="connsiteY60" fmla="*/ 1245140 h 1848255"/>
              <a:gd name="connsiteX61" fmla="*/ 1575881 w 2324911"/>
              <a:gd name="connsiteY61" fmla="*/ 1264596 h 1848255"/>
              <a:gd name="connsiteX62" fmla="*/ 1459149 w 2324911"/>
              <a:gd name="connsiteY62" fmla="*/ 1245140 h 1848255"/>
              <a:gd name="connsiteX63" fmla="*/ 1361873 w 2324911"/>
              <a:gd name="connsiteY63" fmla="*/ 1264596 h 1848255"/>
              <a:gd name="connsiteX64" fmla="*/ 1264596 w 2324911"/>
              <a:gd name="connsiteY64" fmla="*/ 1313234 h 1848255"/>
              <a:gd name="connsiteX65" fmla="*/ 1177047 w 2324911"/>
              <a:gd name="connsiteY65" fmla="*/ 1381328 h 1848255"/>
              <a:gd name="connsiteX66" fmla="*/ 1021405 w 2324911"/>
              <a:gd name="connsiteY66" fmla="*/ 1478604 h 1848255"/>
              <a:gd name="connsiteX67" fmla="*/ 924128 w 2324911"/>
              <a:gd name="connsiteY67" fmla="*/ 1575881 h 1848255"/>
              <a:gd name="connsiteX68" fmla="*/ 836579 w 2324911"/>
              <a:gd name="connsiteY68" fmla="*/ 1692613 h 1848255"/>
              <a:gd name="connsiteX69" fmla="*/ 797668 w 2324911"/>
              <a:gd name="connsiteY69" fmla="*/ 1809345 h 1848255"/>
              <a:gd name="connsiteX70" fmla="*/ 758758 w 2324911"/>
              <a:gd name="connsiteY70" fmla="*/ 1848255 h 184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324911" h="1848255">
                <a:moveTo>
                  <a:pt x="758758" y="1848255"/>
                </a:moveTo>
                <a:lnTo>
                  <a:pt x="525294" y="1848255"/>
                </a:lnTo>
                <a:lnTo>
                  <a:pt x="379379" y="1799617"/>
                </a:lnTo>
                <a:lnTo>
                  <a:pt x="291830" y="1731523"/>
                </a:lnTo>
                <a:lnTo>
                  <a:pt x="214009" y="1653702"/>
                </a:lnTo>
                <a:lnTo>
                  <a:pt x="126460" y="1556426"/>
                </a:lnTo>
                <a:lnTo>
                  <a:pt x="97277" y="1517515"/>
                </a:lnTo>
                <a:lnTo>
                  <a:pt x="77822" y="1449421"/>
                </a:lnTo>
                <a:lnTo>
                  <a:pt x="58366" y="1342417"/>
                </a:lnTo>
                <a:lnTo>
                  <a:pt x="38911" y="1303506"/>
                </a:lnTo>
                <a:lnTo>
                  <a:pt x="0" y="1245140"/>
                </a:lnTo>
                <a:lnTo>
                  <a:pt x="0" y="1186775"/>
                </a:lnTo>
                <a:lnTo>
                  <a:pt x="29183" y="1060315"/>
                </a:lnTo>
                <a:lnTo>
                  <a:pt x="38911" y="1011677"/>
                </a:lnTo>
                <a:lnTo>
                  <a:pt x="38911" y="1011677"/>
                </a:lnTo>
                <a:lnTo>
                  <a:pt x="19456" y="894945"/>
                </a:lnTo>
                <a:lnTo>
                  <a:pt x="68094" y="836579"/>
                </a:lnTo>
                <a:lnTo>
                  <a:pt x="68094" y="778213"/>
                </a:lnTo>
                <a:lnTo>
                  <a:pt x="116732" y="700392"/>
                </a:lnTo>
                <a:lnTo>
                  <a:pt x="184826" y="651753"/>
                </a:lnTo>
                <a:lnTo>
                  <a:pt x="204281" y="622570"/>
                </a:lnTo>
                <a:lnTo>
                  <a:pt x="252919" y="544749"/>
                </a:lnTo>
                <a:lnTo>
                  <a:pt x="340468" y="437745"/>
                </a:lnTo>
                <a:lnTo>
                  <a:pt x="408562" y="379379"/>
                </a:lnTo>
                <a:lnTo>
                  <a:pt x="505839" y="340468"/>
                </a:lnTo>
                <a:lnTo>
                  <a:pt x="622571" y="301557"/>
                </a:lnTo>
                <a:lnTo>
                  <a:pt x="710119" y="252919"/>
                </a:lnTo>
                <a:lnTo>
                  <a:pt x="768485" y="223736"/>
                </a:lnTo>
                <a:lnTo>
                  <a:pt x="846307" y="194553"/>
                </a:lnTo>
                <a:lnTo>
                  <a:pt x="982494" y="165370"/>
                </a:lnTo>
                <a:lnTo>
                  <a:pt x="1138137" y="97277"/>
                </a:lnTo>
                <a:lnTo>
                  <a:pt x="1274324" y="77821"/>
                </a:lnTo>
                <a:lnTo>
                  <a:pt x="1391056" y="48638"/>
                </a:lnTo>
                <a:lnTo>
                  <a:pt x="1536971" y="19455"/>
                </a:lnTo>
                <a:lnTo>
                  <a:pt x="1634247" y="19455"/>
                </a:lnTo>
                <a:lnTo>
                  <a:pt x="1634247" y="19455"/>
                </a:lnTo>
                <a:lnTo>
                  <a:pt x="1819073" y="29183"/>
                </a:lnTo>
                <a:lnTo>
                  <a:pt x="1848256" y="29183"/>
                </a:lnTo>
                <a:lnTo>
                  <a:pt x="1906622" y="9728"/>
                </a:lnTo>
                <a:lnTo>
                  <a:pt x="1994171" y="0"/>
                </a:lnTo>
                <a:lnTo>
                  <a:pt x="2120630" y="0"/>
                </a:lnTo>
                <a:lnTo>
                  <a:pt x="2237362" y="29183"/>
                </a:lnTo>
                <a:lnTo>
                  <a:pt x="2324911" y="58366"/>
                </a:lnTo>
                <a:lnTo>
                  <a:pt x="2324911" y="58366"/>
                </a:lnTo>
                <a:lnTo>
                  <a:pt x="2198451" y="136187"/>
                </a:lnTo>
                <a:lnTo>
                  <a:pt x="2120630" y="194553"/>
                </a:lnTo>
                <a:lnTo>
                  <a:pt x="2052537" y="243192"/>
                </a:lnTo>
                <a:lnTo>
                  <a:pt x="1964988" y="282102"/>
                </a:lnTo>
                <a:lnTo>
                  <a:pt x="1857983" y="359923"/>
                </a:lnTo>
                <a:lnTo>
                  <a:pt x="1819073" y="408562"/>
                </a:lnTo>
                <a:lnTo>
                  <a:pt x="1780162" y="486383"/>
                </a:lnTo>
                <a:lnTo>
                  <a:pt x="1702341" y="622570"/>
                </a:lnTo>
                <a:lnTo>
                  <a:pt x="1643975" y="700392"/>
                </a:lnTo>
                <a:lnTo>
                  <a:pt x="1643975" y="700392"/>
                </a:lnTo>
                <a:lnTo>
                  <a:pt x="1653702" y="836579"/>
                </a:lnTo>
                <a:lnTo>
                  <a:pt x="1653702" y="836579"/>
                </a:lnTo>
                <a:lnTo>
                  <a:pt x="1663430" y="992221"/>
                </a:lnTo>
                <a:lnTo>
                  <a:pt x="1663430" y="992221"/>
                </a:lnTo>
                <a:lnTo>
                  <a:pt x="1721796" y="1108953"/>
                </a:lnTo>
                <a:lnTo>
                  <a:pt x="1673158" y="1206230"/>
                </a:lnTo>
                <a:lnTo>
                  <a:pt x="1634247" y="1245140"/>
                </a:lnTo>
                <a:lnTo>
                  <a:pt x="1575881" y="1264596"/>
                </a:lnTo>
                <a:lnTo>
                  <a:pt x="1459149" y="1245140"/>
                </a:lnTo>
                <a:lnTo>
                  <a:pt x="1361873" y="1264596"/>
                </a:lnTo>
                <a:lnTo>
                  <a:pt x="1264596" y="1313234"/>
                </a:lnTo>
                <a:lnTo>
                  <a:pt x="1177047" y="1381328"/>
                </a:lnTo>
                <a:lnTo>
                  <a:pt x="1021405" y="1478604"/>
                </a:lnTo>
                <a:lnTo>
                  <a:pt x="924128" y="1575881"/>
                </a:lnTo>
                <a:lnTo>
                  <a:pt x="836579" y="1692613"/>
                </a:lnTo>
                <a:lnTo>
                  <a:pt x="797668" y="1809345"/>
                </a:lnTo>
                <a:lnTo>
                  <a:pt x="758758" y="1848255"/>
                </a:lnTo>
                <a:close/>
              </a:path>
            </a:pathLst>
          </a:custGeom>
          <a:noFill/>
          <a:ln w="635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D007632-8E10-7E49-B943-3E2AD1AFFC4A}"/>
              </a:ext>
            </a:extLst>
          </p:cNvPr>
          <p:cNvSpPr txBox="1"/>
          <p:nvPr/>
        </p:nvSpPr>
        <p:spPr>
          <a:xfrm>
            <a:off x="4542333" y="1382830"/>
            <a:ext cx="1671805" cy="830997"/>
          </a:xfrm>
          <a:prstGeom prst="rect">
            <a:avLst/>
          </a:prstGeom>
          <a:noFill/>
        </p:spPr>
        <p:txBody>
          <a:bodyPr wrap="square" rtlCol="0">
            <a:spAutoFit/>
          </a:bodyPr>
          <a:lstStyle/>
          <a:p>
            <a:pPr algn="ctr"/>
            <a:r>
              <a:rPr lang="en-US" sz="2400" b="1" dirty="0">
                <a:solidFill>
                  <a:srgbClr val="7030A0"/>
                </a:solidFill>
              </a:rPr>
              <a:t>parietal cortex</a:t>
            </a:r>
          </a:p>
        </p:txBody>
      </p:sp>
      <p:sp>
        <p:nvSpPr>
          <p:cNvPr id="28" name="TextBox 27">
            <a:extLst>
              <a:ext uri="{FF2B5EF4-FFF2-40B4-BE49-F238E27FC236}">
                <a16:creationId xmlns:a16="http://schemas.microsoft.com/office/drawing/2014/main" id="{A8BE0292-7BDE-1142-A4E8-6E0399D97FCE}"/>
              </a:ext>
            </a:extLst>
          </p:cNvPr>
          <p:cNvSpPr txBox="1"/>
          <p:nvPr/>
        </p:nvSpPr>
        <p:spPr>
          <a:xfrm>
            <a:off x="1388765" y="1266073"/>
            <a:ext cx="2059393" cy="830997"/>
          </a:xfrm>
          <a:prstGeom prst="rect">
            <a:avLst/>
          </a:prstGeom>
          <a:noFill/>
        </p:spPr>
        <p:txBody>
          <a:bodyPr wrap="square" rtlCol="0">
            <a:spAutoFit/>
          </a:bodyPr>
          <a:lstStyle/>
          <a:p>
            <a:pPr algn="ctr"/>
            <a:r>
              <a:rPr lang="en-US" sz="2400" b="1" dirty="0">
                <a:solidFill>
                  <a:srgbClr val="00B050"/>
                </a:solidFill>
              </a:rPr>
              <a:t>prefrontal cortex</a:t>
            </a:r>
          </a:p>
        </p:txBody>
      </p:sp>
      <p:pic>
        <p:nvPicPr>
          <p:cNvPr id="13314" name="Picture 2" descr="Image result for neural delay period activity">
            <a:extLst>
              <a:ext uri="{FF2B5EF4-FFF2-40B4-BE49-F238E27FC236}">
                <a16:creationId xmlns:a16="http://schemas.microsoft.com/office/drawing/2014/main" id="{F6D0B953-2F2F-2A4F-941D-54BFF3BA2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2654" y="1382830"/>
            <a:ext cx="3632642" cy="353193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7">
            <a:extLst>
              <a:ext uri="{FF2B5EF4-FFF2-40B4-BE49-F238E27FC236}">
                <a16:creationId xmlns:a16="http://schemas.microsoft.com/office/drawing/2014/main" id="{A14EC013-0C90-AA4D-B108-AC0632372874}"/>
              </a:ext>
            </a:extLst>
          </p:cNvPr>
          <p:cNvSpPr txBox="1">
            <a:spLocks noChangeArrowheads="1"/>
          </p:cNvSpPr>
          <p:nvPr/>
        </p:nvSpPr>
        <p:spPr bwMode="auto">
          <a:xfrm>
            <a:off x="1388765" y="5299598"/>
            <a:ext cx="895617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2800" dirty="0">
                <a:latin typeface="Calibri" panose="020F0502020204030204" pitchFamily="34" charset="0"/>
              </a:rPr>
              <a:t>Neurons in lateral parietal and prefrontal cortex display persistent, content-specific activity in working memory tasks</a:t>
            </a:r>
            <a:endParaRPr lang="en-US" altLang="en-US" sz="2800" dirty="0">
              <a:latin typeface="Calibri" panose="020F0502020204030204" pitchFamily="34" charset="0"/>
            </a:endParaRPr>
          </a:p>
        </p:txBody>
      </p:sp>
      <p:sp>
        <p:nvSpPr>
          <p:cNvPr id="4" name="Rectangle 2">
            <a:extLst>
              <a:ext uri="{FF2B5EF4-FFF2-40B4-BE49-F238E27FC236}">
                <a16:creationId xmlns:a16="http://schemas.microsoft.com/office/drawing/2014/main" id="{F05A5CA9-0535-4790-2C86-0CFB429F8460}"/>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5" name="Picture 4">
            <a:extLst>
              <a:ext uri="{FF2B5EF4-FFF2-40B4-BE49-F238E27FC236}">
                <a16:creationId xmlns:a16="http://schemas.microsoft.com/office/drawing/2014/main" id="{E6174E1F-A3CA-0971-0CFD-06B729F70A3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6" name="Rectangle 3">
            <a:extLst>
              <a:ext uri="{FF2B5EF4-FFF2-40B4-BE49-F238E27FC236}">
                <a16:creationId xmlns:a16="http://schemas.microsoft.com/office/drawing/2014/main" id="{CCEE246B-344A-08F6-153F-A2895186F605}"/>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Persistent activity</a:t>
            </a:r>
          </a:p>
        </p:txBody>
      </p:sp>
    </p:spTree>
    <p:extLst>
      <p:ext uri="{BB962C8B-B14F-4D97-AF65-F5344CB8AC3E}">
        <p14:creationId xmlns:p14="http://schemas.microsoft.com/office/powerpoint/2010/main" val="1014851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3C073A-4A1E-E147-BAD3-D1F741AD93BA}"/>
              </a:ext>
            </a:extLst>
          </p:cNvPr>
          <p:cNvPicPr>
            <a:picLocks noChangeAspect="1"/>
          </p:cNvPicPr>
          <p:nvPr/>
        </p:nvPicPr>
        <p:blipFill>
          <a:blip r:embed="rId2"/>
          <a:stretch>
            <a:fillRect/>
          </a:stretch>
        </p:blipFill>
        <p:spPr>
          <a:xfrm rot="18838471">
            <a:off x="5204710" y="1149579"/>
            <a:ext cx="2281926" cy="2357431"/>
          </a:xfrm>
          <a:prstGeom prst="rect">
            <a:avLst/>
          </a:prstGeom>
        </p:spPr>
      </p:pic>
      <p:pic>
        <p:nvPicPr>
          <p:cNvPr id="4" name="Picture 3">
            <a:extLst>
              <a:ext uri="{FF2B5EF4-FFF2-40B4-BE49-F238E27FC236}">
                <a16:creationId xmlns:a16="http://schemas.microsoft.com/office/drawing/2014/main" id="{616D912E-F4CD-674B-96DF-01C9A31DD2FB}"/>
              </a:ext>
            </a:extLst>
          </p:cNvPr>
          <p:cNvPicPr>
            <a:picLocks noChangeAspect="1"/>
          </p:cNvPicPr>
          <p:nvPr/>
        </p:nvPicPr>
        <p:blipFill>
          <a:blip r:embed="rId3"/>
          <a:stretch>
            <a:fillRect/>
          </a:stretch>
        </p:blipFill>
        <p:spPr>
          <a:xfrm>
            <a:off x="1853311" y="1387703"/>
            <a:ext cx="3309598" cy="1881178"/>
          </a:xfrm>
          <a:prstGeom prst="rect">
            <a:avLst/>
          </a:prstGeom>
        </p:spPr>
      </p:pic>
      <p:sp>
        <p:nvSpPr>
          <p:cNvPr id="12" name="Rectangle 11">
            <a:extLst>
              <a:ext uri="{FF2B5EF4-FFF2-40B4-BE49-F238E27FC236}">
                <a16:creationId xmlns:a16="http://schemas.microsoft.com/office/drawing/2014/main" id="{580E3672-6731-C54E-9889-3D916317F6C1}"/>
              </a:ext>
            </a:extLst>
          </p:cNvPr>
          <p:cNvSpPr/>
          <p:nvPr/>
        </p:nvSpPr>
        <p:spPr>
          <a:xfrm>
            <a:off x="6631022" y="1451231"/>
            <a:ext cx="1344134" cy="1966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BC47DD9-A75C-4046-9104-AD1ECFFBA7EB}"/>
              </a:ext>
            </a:extLst>
          </p:cNvPr>
          <p:cNvSpPr txBox="1"/>
          <p:nvPr/>
        </p:nvSpPr>
        <p:spPr>
          <a:xfrm>
            <a:off x="6844549" y="2331044"/>
            <a:ext cx="3761339" cy="1200329"/>
          </a:xfrm>
          <a:prstGeom prst="rect">
            <a:avLst/>
          </a:prstGeom>
          <a:noFill/>
        </p:spPr>
        <p:txBody>
          <a:bodyPr wrap="square" rtlCol="0">
            <a:spAutoFit/>
          </a:bodyPr>
          <a:lstStyle/>
          <a:p>
            <a:r>
              <a:rPr lang="en-US" dirty="0">
                <a:solidFill>
                  <a:schemeClr val="bg1">
                    <a:lumMod val="50000"/>
                  </a:schemeClr>
                </a:solidFill>
              </a:rPr>
              <a:t>Monkeys judged whether two motion directions came from the same category (match to sample task). RNN trained to recreate neural outputs</a:t>
            </a:r>
          </a:p>
        </p:txBody>
      </p:sp>
      <p:sp>
        <p:nvSpPr>
          <p:cNvPr id="13" name="Text Box 11">
            <a:extLst>
              <a:ext uri="{FF2B5EF4-FFF2-40B4-BE49-F238E27FC236}">
                <a16:creationId xmlns:a16="http://schemas.microsoft.com/office/drawing/2014/main" id="{E1275E5B-D823-ED4C-A3E1-5B82A236C0A3}"/>
              </a:ext>
            </a:extLst>
          </p:cNvPr>
          <p:cNvSpPr txBox="1">
            <a:spLocks noChangeArrowheads="1"/>
          </p:cNvSpPr>
          <p:nvPr/>
        </p:nvSpPr>
        <p:spPr bwMode="auto">
          <a:xfrm>
            <a:off x="9154561" y="6488667"/>
            <a:ext cx="28579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lg" len="lg"/>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dirty="0" err="1">
                <a:latin typeface="Calibri" panose="020F0502020204030204" pitchFamily="34" charset="0"/>
              </a:rPr>
              <a:t>Chaisangmongkon</a:t>
            </a:r>
            <a:r>
              <a:rPr lang="en-GB" altLang="en-US" sz="1800" dirty="0">
                <a:latin typeface="Calibri" panose="020F0502020204030204" pitchFamily="34" charset="0"/>
              </a:rPr>
              <a:t> et al 2017</a:t>
            </a:r>
            <a:endParaRPr lang="en-US" altLang="en-US" sz="1800" dirty="0">
              <a:latin typeface="Calibri" panose="020F0502020204030204" pitchFamily="34" charset="0"/>
            </a:endParaRPr>
          </a:p>
        </p:txBody>
      </p:sp>
      <p:pic>
        <p:nvPicPr>
          <p:cNvPr id="10" name="Picture 9">
            <a:extLst>
              <a:ext uri="{FF2B5EF4-FFF2-40B4-BE49-F238E27FC236}">
                <a16:creationId xmlns:a16="http://schemas.microsoft.com/office/drawing/2014/main" id="{02FAAF6E-3C41-294D-AFB3-832DBD5B31E3}"/>
              </a:ext>
            </a:extLst>
          </p:cNvPr>
          <p:cNvPicPr>
            <a:picLocks noChangeAspect="1"/>
          </p:cNvPicPr>
          <p:nvPr/>
        </p:nvPicPr>
        <p:blipFill>
          <a:blip r:embed="rId4"/>
          <a:stretch>
            <a:fillRect/>
          </a:stretch>
        </p:blipFill>
        <p:spPr>
          <a:xfrm>
            <a:off x="1645944" y="3635430"/>
            <a:ext cx="6088568" cy="2955977"/>
          </a:xfrm>
          <a:prstGeom prst="rect">
            <a:avLst/>
          </a:prstGeom>
        </p:spPr>
      </p:pic>
      <p:sp>
        <p:nvSpPr>
          <p:cNvPr id="16" name="Rectangle 15">
            <a:extLst>
              <a:ext uri="{FF2B5EF4-FFF2-40B4-BE49-F238E27FC236}">
                <a16:creationId xmlns:a16="http://schemas.microsoft.com/office/drawing/2014/main" id="{3EF4DB24-E219-4B43-961F-B372A8921378}"/>
              </a:ext>
            </a:extLst>
          </p:cNvPr>
          <p:cNvSpPr/>
          <p:nvPr/>
        </p:nvSpPr>
        <p:spPr>
          <a:xfrm>
            <a:off x="1723140" y="3604073"/>
            <a:ext cx="260345" cy="2329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4689BC9-DF2E-D744-9F50-9A7A85E3F290}"/>
              </a:ext>
            </a:extLst>
          </p:cNvPr>
          <p:cNvSpPr/>
          <p:nvPr/>
        </p:nvSpPr>
        <p:spPr>
          <a:xfrm>
            <a:off x="1812418" y="5190548"/>
            <a:ext cx="260345" cy="2329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2A1BB9AA-BB1F-B14F-9E39-E2739DAD80CB}"/>
              </a:ext>
            </a:extLst>
          </p:cNvPr>
          <p:cNvSpPr txBox="1"/>
          <p:nvPr/>
        </p:nvSpPr>
        <p:spPr>
          <a:xfrm>
            <a:off x="7900986" y="3859761"/>
            <a:ext cx="2399749" cy="1569660"/>
          </a:xfrm>
          <a:prstGeom prst="rect">
            <a:avLst/>
          </a:prstGeom>
          <a:noFill/>
        </p:spPr>
        <p:txBody>
          <a:bodyPr wrap="square" rtlCol="0">
            <a:spAutoFit/>
          </a:bodyPr>
          <a:lstStyle/>
          <a:p>
            <a:r>
              <a:rPr lang="en-US" sz="2400" dirty="0"/>
              <a:t>RNN recreates the heterogenous selectivity during the delay period</a:t>
            </a:r>
          </a:p>
        </p:txBody>
      </p:sp>
      <p:pic>
        <p:nvPicPr>
          <p:cNvPr id="15" name="Picture 14">
            <a:extLst>
              <a:ext uri="{FF2B5EF4-FFF2-40B4-BE49-F238E27FC236}">
                <a16:creationId xmlns:a16="http://schemas.microsoft.com/office/drawing/2014/main" id="{77704C31-64C4-3C44-B1A5-BB25648D6CD2}"/>
              </a:ext>
            </a:extLst>
          </p:cNvPr>
          <p:cNvPicPr>
            <a:picLocks noChangeAspect="1"/>
          </p:cNvPicPr>
          <p:nvPr/>
        </p:nvPicPr>
        <p:blipFill>
          <a:blip r:embed="rId5"/>
          <a:stretch>
            <a:fillRect/>
          </a:stretch>
        </p:blipFill>
        <p:spPr>
          <a:xfrm>
            <a:off x="7303089" y="1195106"/>
            <a:ext cx="2486862" cy="1117691"/>
          </a:xfrm>
          <a:prstGeom prst="rect">
            <a:avLst/>
          </a:prstGeom>
        </p:spPr>
      </p:pic>
      <p:sp>
        <p:nvSpPr>
          <p:cNvPr id="2" name="Rectangle 2">
            <a:extLst>
              <a:ext uri="{FF2B5EF4-FFF2-40B4-BE49-F238E27FC236}">
                <a16:creationId xmlns:a16="http://schemas.microsoft.com/office/drawing/2014/main" id="{B4B5284E-D276-E92D-F6CE-7757E0B964DD}"/>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3" name="Picture 2">
            <a:extLst>
              <a:ext uri="{FF2B5EF4-FFF2-40B4-BE49-F238E27FC236}">
                <a16:creationId xmlns:a16="http://schemas.microsoft.com/office/drawing/2014/main" id="{73382058-A449-D1B0-6D0D-794C89519A3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5" name="Rectangle 4">
            <a:extLst>
              <a:ext uri="{FF2B5EF4-FFF2-40B4-BE49-F238E27FC236}">
                <a16:creationId xmlns:a16="http://schemas.microsoft.com/office/drawing/2014/main" id="{5B58241F-244D-AE17-01A1-AD2FB8EE06D0}"/>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RNNs as a model of neural dynamics</a:t>
            </a:r>
          </a:p>
        </p:txBody>
      </p:sp>
    </p:spTree>
    <p:extLst>
      <p:ext uri="{BB962C8B-B14F-4D97-AF65-F5344CB8AC3E}">
        <p14:creationId xmlns:p14="http://schemas.microsoft.com/office/powerpoint/2010/main" val="703545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EC85B41F-43F2-2643-A2B8-707B0048A42E}"/>
              </a:ext>
            </a:extLst>
          </p:cNvPr>
          <p:cNvSpPr txBox="1"/>
          <p:nvPr/>
        </p:nvSpPr>
        <p:spPr>
          <a:xfrm>
            <a:off x="7453184" y="1369161"/>
            <a:ext cx="3048840" cy="1323439"/>
          </a:xfrm>
          <a:prstGeom prst="rect">
            <a:avLst/>
          </a:prstGeom>
          <a:noFill/>
        </p:spPr>
        <p:txBody>
          <a:bodyPr wrap="square" rtlCol="0">
            <a:spAutoFit/>
          </a:bodyPr>
          <a:lstStyle/>
          <a:p>
            <a:r>
              <a:rPr lang="en-US" sz="2000" dirty="0">
                <a:solidFill>
                  <a:schemeClr val="bg1">
                    <a:lumMod val="50000"/>
                  </a:schemeClr>
                </a:solidFill>
              </a:rPr>
              <a:t>Neural state space analysis visualizes multivariate trajectories in a low dimensional space</a:t>
            </a:r>
          </a:p>
        </p:txBody>
      </p:sp>
      <p:pic>
        <p:nvPicPr>
          <p:cNvPr id="35" name="Picture 34">
            <a:extLst>
              <a:ext uri="{FF2B5EF4-FFF2-40B4-BE49-F238E27FC236}">
                <a16:creationId xmlns:a16="http://schemas.microsoft.com/office/drawing/2014/main" id="{D9604285-FF85-CC44-8515-35D5CDBDA9EE}"/>
              </a:ext>
            </a:extLst>
          </p:cNvPr>
          <p:cNvPicPr>
            <a:picLocks noChangeAspect="1"/>
          </p:cNvPicPr>
          <p:nvPr/>
        </p:nvPicPr>
        <p:blipFill>
          <a:blip r:embed="rId2"/>
          <a:stretch>
            <a:fillRect/>
          </a:stretch>
        </p:blipFill>
        <p:spPr>
          <a:xfrm>
            <a:off x="1955800" y="5651407"/>
            <a:ext cx="1506306" cy="700114"/>
          </a:xfrm>
          <a:prstGeom prst="rect">
            <a:avLst/>
          </a:prstGeom>
        </p:spPr>
      </p:pic>
      <p:pic>
        <p:nvPicPr>
          <p:cNvPr id="39" name="Picture 38">
            <a:extLst>
              <a:ext uri="{FF2B5EF4-FFF2-40B4-BE49-F238E27FC236}">
                <a16:creationId xmlns:a16="http://schemas.microsoft.com/office/drawing/2014/main" id="{770E6DA2-0B2C-E145-B7DC-967F409ABB89}"/>
              </a:ext>
            </a:extLst>
          </p:cNvPr>
          <p:cNvPicPr>
            <a:picLocks noChangeAspect="1"/>
          </p:cNvPicPr>
          <p:nvPr/>
        </p:nvPicPr>
        <p:blipFill>
          <a:blip r:embed="rId3"/>
          <a:stretch>
            <a:fillRect/>
          </a:stretch>
        </p:blipFill>
        <p:spPr>
          <a:xfrm rot="10459779">
            <a:off x="1996756" y="3793949"/>
            <a:ext cx="1495699" cy="1135034"/>
          </a:xfrm>
          <a:prstGeom prst="rect">
            <a:avLst/>
          </a:prstGeom>
        </p:spPr>
      </p:pic>
      <p:sp>
        <p:nvSpPr>
          <p:cNvPr id="42" name="TextBox 41">
            <a:extLst>
              <a:ext uri="{FF2B5EF4-FFF2-40B4-BE49-F238E27FC236}">
                <a16:creationId xmlns:a16="http://schemas.microsoft.com/office/drawing/2014/main" id="{AA35A5E1-719C-0343-9C50-DFA5025374A7}"/>
              </a:ext>
            </a:extLst>
          </p:cNvPr>
          <p:cNvSpPr txBox="1"/>
          <p:nvPr/>
        </p:nvSpPr>
        <p:spPr>
          <a:xfrm>
            <a:off x="1892302" y="3492004"/>
            <a:ext cx="550151" cy="461665"/>
          </a:xfrm>
          <a:prstGeom prst="rect">
            <a:avLst/>
          </a:prstGeom>
          <a:noFill/>
        </p:spPr>
        <p:txBody>
          <a:bodyPr wrap="none" rtlCol="0">
            <a:spAutoFit/>
          </a:bodyPr>
          <a:lstStyle/>
          <a:p>
            <a:r>
              <a:rPr lang="en-US" sz="2400" dirty="0"/>
              <a:t>LIP</a:t>
            </a:r>
          </a:p>
        </p:txBody>
      </p:sp>
      <p:sp>
        <p:nvSpPr>
          <p:cNvPr id="45" name="TextBox 44">
            <a:extLst>
              <a:ext uri="{FF2B5EF4-FFF2-40B4-BE49-F238E27FC236}">
                <a16:creationId xmlns:a16="http://schemas.microsoft.com/office/drawing/2014/main" id="{674430B0-621B-364A-9A67-A992FB37A759}"/>
              </a:ext>
            </a:extLst>
          </p:cNvPr>
          <p:cNvSpPr txBox="1"/>
          <p:nvPr/>
        </p:nvSpPr>
        <p:spPr>
          <a:xfrm>
            <a:off x="1676996" y="5155809"/>
            <a:ext cx="978153" cy="461665"/>
          </a:xfrm>
          <a:prstGeom prst="rect">
            <a:avLst/>
          </a:prstGeom>
          <a:noFill/>
        </p:spPr>
        <p:txBody>
          <a:bodyPr wrap="none" rtlCol="0">
            <a:spAutoFit/>
          </a:bodyPr>
          <a:lstStyle/>
          <a:p>
            <a:r>
              <a:rPr lang="en-US" sz="2400" dirty="0"/>
              <a:t>model</a:t>
            </a:r>
          </a:p>
        </p:txBody>
      </p:sp>
      <p:sp>
        <p:nvSpPr>
          <p:cNvPr id="55" name="TextBox 54">
            <a:extLst>
              <a:ext uri="{FF2B5EF4-FFF2-40B4-BE49-F238E27FC236}">
                <a16:creationId xmlns:a16="http://schemas.microsoft.com/office/drawing/2014/main" id="{130F1DF6-45ED-0A4B-8B59-1D9C0CA9BF25}"/>
              </a:ext>
            </a:extLst>
          </p:cNvPr>
          <p:cNvSpPr txBox="1"/>
          <p:nvPr/>
        </p:nvSpPr>
        <p:spPr>
          <a:xfrm>
            <a:off x="2255528" y="6367587"/>
            <a:ext cx="1083951" cy="461665"/>
          </a:xfrm>
          <a:prstGeom prst="rect">
            <a:avLst/>
          </a:prstGeom>
          <a:noFill/>
        </p:spPr>
        <p:txBody>
          <a:bodyPr wrap="none" rtlCol="0">
            <a:spAutoFit/>
          </a:bodyPr>
          <a:lstStyle/>
          <a:p>
            <a:r>
              <a:rPr lang="en-US" sz="2400" dirty="0">
                <a:solidFill>
                  <a:schemeClr val="bg1">
                    <a:lumMod val="50000"/>
                  </a:schemeClr>
                </a:solidFill>
              </a:rPr>
              <a:t>sample</a:t>
            </a:r>
          </a:p>
        </p:txBody>
      </p:sp>
      <p:grpSp>
        <p:nvGrpSpPr>
          <p:cNvPr id="53" name="Group 52">
            <a:extLst>
              <a:ext uri="{FF2B5EF4-FFF2-40B4-BE49-F238E27FC236}">
                <a16:creationId xmlns:a16="http://schemas.microsoft.com/office/drawing/2014/main" id="{B06C5DDA-73E2-654D-89A5-3D0ED94FE4C9}"/>
              </a:ext>
            </a:extLst>
          </p:cNvPr>
          <p:cNvGrpSpPr/>
          <p:nvPr/>
        </p:nvGrpSpPr>
        <p:grpSpPr>
          <a:xfrm>
            <a:off x="3683160" y="3481044"/>
            <a:ext cx="4825680" cy="3376956"/>
            <a:chOff x="4148937" y="3340389"/>
            <a:chExt cx="4825680" cy="3376956"/>
          </a:xfrm>
        </p:grpSpPr>
        <p:pic>
          <p:nvPicPr>
            <p:cNvPr id="44" name="Picture 43">
              <a:extLst>
                <a:ext uri="{FF2B5EF4-FFF2-40B4-BE49-F238E27FC236}">
                  <a16:creationId xmlns:a16="http://schemas.microsoft.com/office/drawing/2014/main" id="{E299DFE4-9522-5049-8D62-28FE6E4D9E16}"/>
                </a:ext>
              </a:extLst>
            </p:cNvPr>
            <p:cNvPicPr>
              <a:picLocks noChangeAspect="1"/>
            </p:cNvPicPr>
            <p:nvPr/>
          </p:nvPicPr>
          <p:blipFill>
            <a:blip r:embed="rId4"/>
            <a:stretch>
              <a:fillRect/>
            </a:stretch>
          </p:blipFill>
          <p:spPr>
            <a:xfrm>
              <a:off x="4465389" y="3525055"/>
              <a:ext cx="2111307" cy="1354894"/>
            </a:xfrm>
            <a:prstGeom prst="rect">
              <a:avLst/>
            </a:prstGeom>
          </p:spPr>
        </p:pic>
        <p:pic>
          <p:nvPicPr>
            <p:cNvPr id="48" name="Picture 47">
              <a:extLst>
                <a:ext uri="{FF2B5EF4-FFF2-40B4-BE49-F238E27FC236}">
                  <a16:creationId xmlns:a16="http://schemas.microsoft.com/office/drawing/2014/main" id="{52D7C416-0028-9E42-813A-568034B79373}"/>
                </a:ext>
              </a:extLst>
            </p:cNvPr>
            <p:cNvPicPr>
              <a:picLocks noChangeAspect="1"/>
            </p:cNvPicPr>
            <p:nvPr/>
          </p:nvPicPr>
          <p:blipFill>
            <a:blip r:embed="rId5"/>
            <a:stretch>
              <a:fillRect/>
            </a:stretch>
          </p:blipFill>
          <p:spPr>
            <a:xfrm>
              <a:off x="6427044" y="3492003"/>
              <a:ext cx="2053121" cy="1329957"/>
            </a:xfrm>
            <a:prstGeom prst="rect">
              <a:avLst/>
            </a:prstGeom>
          </p:spPr>
        </p:pic>
        <p:pic>
          <p:nvPicPr>
            <p:cNvPr id="50" name="Picture 49">
              <a:extLst>
                <a:ext uri="{FF2B5EF4-FFF2-40B4-BE49-F238E27FC236}">
                  <a16:creationId xmlns:a16="http://schemas.microsoft.com/office/drawing/2014/main" id="{C196A36B-1896-FC47-8706-A5D2BF4C5893}"/>
                </a:ext>
              </a:extLst>
            </p:cNvPr>
            <p:cNvPicPr>
              <a:picLocks noChangeAspect="1"/>
            </p:cNvPicPr>
            <p:nvPr/>
          </p:nvPicPr>
          <p:blipFill>
            <a:blip r:embed="rId6"/>
            <a:stretch>
              <a:fillRect/>
            </a:stretch>
          </p:blipFill>
          <p:spPr>
            <a:xfrm>
              <a:off x="4602912" y="4879949"/>
              <a:ext cx="2028185" cy="1504514"/>
            </a:xfrm>
            <a:prstGeom prst="rect">
              <a:avLst/>
            </a:prstGeom>
          </p:spPr>
        </p:pic>
        <p:pic>
          <p:nvPicPr>
            <p:cNvPr id="52" name="Picture 51">
              <a:extLst>
                <a:ext uri="{FF2B5EF4-FFF2-40B4-BE49-F238E27FC236}">
                  <a16:creationId xmlns:a16="http://schemas.microsoft.com/office/drawing/2014/main" id="{0DBA4E22-0EC7-E04F-A1A7-584DFE0E82B0}"/>
                </a:ext>
              </a:extLst>
            </p:cNvPr>
            <p:cNvPicPr>
              <a:picLocks noChangeAspect="1"/>
            </p:cNvPicPr>
            <p:nvPr/>
          </p:nvPicPr>
          <p:blipFill>
            <a:blip r:embed="rId7"/>
            <a:stretch>
              <a:fillRect/>
            </a:stretch>
          </p:blipFill>
          <p:spPr>
            <a:xfrm>
              <a:off x="6581515" y="4892649"/>
              <a:ext cx="1936750" cy="1454641"/>
            </a:xfrm>
            <a:prstGeom prst="rect">
              <a:avLst/>
            </a:prstGeom>
          </p:spPr>
        </p:pic>
        <p:sp>
          <p:nvSpPr>
            <p:cNvPr id="57" name="TextBox 56">
              <a:extLst>
                <a:ext uri="{FF2B5EF4-FFF2-40B4-BE49-F238E27FC236}">
                  <a16:creationId xmlns:a16="http://schemas.microsoft.com/office/drawing/2014/main" id="{53410C67-AA69-1249-A8D8-E1E472BB67FF}"/>
                </a:ext>
              </a:extLst>
            </p:cNvPr>
            <p:cNvSpPr txBox="1"/>
            <p:nvPr/>
          </p:nvSpPr>
          <p:spPr>
            <a:xfrm>
              <a:off x="5269862" y="3340389"/>
              <a:ext cx="883255" cy="369332"/>
            </a:xfrm>
            <a:prstGeom prst="rect">
              <a:avLst/>
            </a:prstGeom>
            <a:noFill/>
          </p:spPr>
          <p:txBody>
            <a:bodyPr wrap="none" rtlCol="0">
              <a:spAutoFit/>
            </a:bodyPr>
            <a:lstStyle/>
            <a:p>
              <a:r>
                <a:rPr lang="en-US" dirty="0">
                  <a:solidFill>
                    <a:schemeClr val="bg1">
                      <a:lumMod val="50000"/>
                    </a:schemeClr>
                  </a:solidFill>
                </a:rPr>
                <a:t>comp.1</a:t>
              </a:r>
            </a:p>
          </p:txBody>
        </p:sp>
        <p:sp>
          <p:nvSpPr>
            <p:cNvPr id="58" name="TextBox 57">
              <a:extLst>
                <a:ext uri="{FF2B5EF4-FFF2-40B4-BE49-F238E27FC236}">
                  <a16:creationId xmlns:a16="http://schemas.microsoft.com/office/drawing/2014/main" id="{7238535D-5BDE-554C-87EE-453C98FD6606}"/>
                </a:ext>
              </a:extLst>
            </p:cNvPr>
            <p:cNvSpPr txBox="1"/>
            <p:nvPr/>
          </p:nvSpPr>
          <p:spPr>
            <a:xfrm>
              <a:off x="7171676" y="3340389"/>
              <a:ext cx="883255" cy="369332"/>
            </a:xfrm>
            <a:prstGeom prst="rect">
              <a:avLst/>
            </a:prstGeom>
            <a:noFill/>
          </p:spPr>
          <p:txBody>
            <a:bodyPr wrap="none" rtlCol="0">
              <a:spAutoFit/>
            </a:bodyPr>
            <a:lstStyle/>
            <a:p>
              <a:r>
                <a:rPr lang="en-US" dirty="0">
                  <a:solidFill>
                    <a:schemeClr val="bg1">
                      <a:lumMod val="50000"/>
                    </a:schemeClr>
                  </a:solidFill>
                </a:rPr>
                <a:t>comp.2</a:t>
              </a:r>
            </a:p>
          </p:txBody>
        </p:sp>
        <p:sp>
          <p:nvSpPr>
            <p:cNvPr id="59" name="TextBox 58">
              <a:extLst>
                <a:ext uri="{FF2B5EF4-FFF2-40B4-BE49-F238E27FC236}">
                  <a16:creationId xmlns:a16="http://schemas.microsoft.com/office/drawing/2014/main" id="{937DDE97-F208-8F4E-869A-1E51D2E548B1}"/>
                </a:ext>
              </a:extLst>
            </p:cNvPr>
            <p:cNvSpPr txBox="1"/>
            <p:nvPr/>
          </p:nvSpPr>
          <p:spPr>
            <a:xfrm rot="16200000">
              <a:off x="8651418" y="3767077"/>
              <a:ext cx="184731" cy="461665"/>
            </a:xfrm>
            <a:prstGeom prst="rect">
              <a:avLst/>
            </a:prstGeom>
            <a:noFill/>
          </p:spPr>
          <p:txBody>
            <a:bodyPr wrap="none" rtlCol="0">
              <a:spAutoFit/>
            </a:bodyPr>
            <a:lstStyle/>
            <a:p>
              <a:endParaRPr lang="en-US" sz="2400" dirty="0"/>
            </a:p>
          </p:txBody>
        </p:sp>
        <p:sp>
          <p:nvSpPr>
            <p:cNvPr id="60" name="TextBox 59">
              <a:extLst>
                <a:ext uri="{FF2B5EF4-FFF2-40B4-BE49-F238E27FC236}">
                  <a16:creationId xmlns:a16="http://schemas.microsoft.com/office/drawing/2014/main" id="{9D43C412-9126-0D41-985C-051BB0161ED2}"/>
                </a:ext>
              </a:extLst>
            </p:cNvPr>
            <p:cNvSpPr txBox="1"/>
            <p:nvPr/>
          </p:nvSpPr>
          <p:spPr>
            <a:xfrm rot="16200000">
              <a:off x="8651419" y="5243272"/>
              <a:ext cx="184731" cy="461665"/>
            </a:xfrm>
            <a:prstGeom prst="rect">
              <a:avLst/>
            </a:prstGeom>
            <a:noFill/>
          </p:spPr>
          <p:txBody>
            <a:bodyPr wrap="none" rtlCol="0">
              <a:spAutoFit/>
            </a:bodyPr>
            <a:lstStyle/>
            <a:p>
              <a:endParaRPr lang="en-US" sz="2400" dirty="0"/>
            </a:p>
          </p:txBody>
        </p:sp>
        <p:sp>
          <p:nvSpPr>
            <p:cNvPr id="61" name="TextBox 60">
              <a:extLst>
                <a:ext uri="{FF2B5EF4-FFF2-40B4-BE49-F238E27FC236}">
                  <a16:creationId xmlns:a16="http://schemas.microsoft.com/office/drawing/2014/main" id="{399A130B-9D20-E846-ADF2-3E35171D4A3F}"/>
                </a:ext>
              </a:extLst>
            </p:cNvPr>
            <p:cNvSpPr txBox="1"/>
            <p:nvPr/>
          </p:nvSpPr>
          <p:spPr>
            <a:xfrm rot="16200000">
              <a:off x="3552300" y="4700540"/>
              <a:ext cx="1654940" cy="461665"/>
            </a:xfrm>
            <a:prstGeom prst="rect">
              <a:avLst/>
            </a:prstGeom>
            <a:noFill/>
          </p:spPr>
          <p:txBody>
            <a:bodyPr wrap="none" rtlCol="0">
              <a:spAutoFit/>
            </a:bodyPr>
            <a:lstStyle/>
            <a:p>
              <a:r>
                <a:rPr lang="en-US" sz="2400" dirty="0">
                  <a:solidFill>
                    <a:schemeClr val="bg1">
                      <a:lumMod val="50000"/>
                    </a:schemeClr>
                  </a:solidFill>
                </a:rPr>
                <a:t>activity rate</a:t>
              </a:r>
            </a:p>
          </p:txBody>
        </p:sp>
        <p:sp>
          <p:nvSpPr>
            <p:cNvPr id="62" name="TextBox 61">
              <a:extLst>
                <a:ext uri="{FF2B5EF4-FFF2-40B4-BE49-F238E27FC236}">
                  <a16:creationId xmlns:a16="http://schemas.microsoft.com/office/drawing/2014/main" id="{4063B398-73BE-D449-B4C2-8B18E991B6FD}"/>
                </a:ext>
              </a:extLst>
            </p:cNvPr>
            <p:cNvSpPr txBox="1"/>
            <p:nvPr/>
          </p:nvSpPr>
          <p:spPr>
            <a:xfrm>
              <a:off x="6334496" y="6255680"/>
              <a:ext cx="756938" cy="461665"/>
            </a:xfrm>
            <a:prstGeom prst="rect">
              <a:avLst/>
            </a:prstGeom>
            <a:noFill/>
          </p:spPr>
          <p:txBody>
            <a:bodyPr wrap="none" rtlCol="0">
              <a:spAutoFit/>
            </a:bodyPr>
            <a:lstStyle/>
            <a:p>
              <a:r>
                <a:rPr lang="en-US" sz="2400" dirty="0">
                  <a:solidFill>
                    <a:schemeClr val="bg1">
                      <a:lumMod val="50000"/>
                    </a:schemeClr>
                  </a:solidFill>
                </a:rPr>
                <a:t>time</a:t>
              </a:r>
            </a:p>
          </p:txBody>
        </p:sp>
      </p:grpSp>
      <p:pic>
        <p:nvPicPr>
          <p:cNvPr id="67" name="Picture 66">
            <a:extLst>
              <a:ext uri="{FF2B5EF4-FFF2-40B4-BE49-F238E27FC236}">
                <a16:creationId xmlns:a16="http://schemas.microsoft.com/office/drawing/2014/main" id="{D24DC9E8-4AED-FC46-A1C8-481255C07CF3}"/>
              </a:ext>
            </a:extLst>
          </p:cNvPr>
          <p:cNvPicPr>
            <a:picLocks noChangeAspect="1"/>
          </p:cNvPicPr>
          <p:nvPr/>
        </p:nvPicPr>
        <p:blipFill rotWithShape="1">
          <a:blip r:embed="rId8"/>
          <a:srcRect r="2257"/>
          <a:stretch/>
        </p:blipFill>
        <p:spPr>
          <a:xfrm rot="20840331">
            <a:off x="8595492" y="5135020"/>
            <a:ext cx="1375764" cy="1084972"/>
          </a:xfrm>
          <a:prstGeom prst="rect">
            <a:avLst/>
          </a:prstGeom>
        </p:spPr>
      </p:pic>
      <p:pic>
        <p:nvPicPr>
          <p:cNvPr id="68" name="Picture 67">
            <a:extLst>
              <a:ext uri="{FF2B5EF4-FFF2-40B4-BE49-F238E27FC236}">
                <a16:creationId xmlns:a16="http://schemas.microsoft.com/office/drawing/2014/main" id="{A5189D06-3C87-AF4D-ACC4-A1F004B86551}"/>
              </a:ext>
            </a:extLst>
          </p:cNvPr>
          <p:cNvPicPr>
            <a:picLocks noChangeAspect="1"/>
          </p:cNvPicPr>
          <p:nvPr/>
        </p:nvPicPr>
        <p:blipFill>
          <a:blip r:embed="rId9"/>
          <a:stretch>
            <a:fillRect/>
          </a:stretch>
        </p:blipFill>
        <p:spPr>
          <a:xfrm rot="21402328">
            <a:off x="8459363" y="3552174"/>
            <a:ext cx="1599648" cy="1431853"/>
          </a:xfrm>
          <a:prstGeom prst="rect">
            <a:avLst/>
          </a:prstGeom>
        </p:spPr>
      </p:pic>
      <p:sp>
        <p:nvSpPr>
          <p:cNvPr id="69" name="TextBox 68">
            <a:extLst>
              <a:ext uri="{FF2B5EF4-FFF2-40B4-BE49-F238E27FC236}">
                <a16:creationId xmlns:a16="http://schemas.microsoft.com/office/drawing/2014/main" id="{DDE3C487-10C0-1F49-8F5E-3ABF237BD16C}"/>
              </a:ext>
            </a:extLst>
          </p:cNvPr>
          <p:cNvSpPr txBox="1"/>
          <p:nvPr/>
        </p:nvSpPr>
        <p:spPr>
          <a:xfrm>
            <a:off x="8977347" y="6390079"/>
            <a:ext cx="657168" cy="461665"/>
          </a:xfrm>
          <a:prstGeom prst="rect">
            <a:avLst/>
          </a:prstGeom>
          <a:noFill/>
        </p:spPr>
        <p:txBody>
          <a:bodyPr wrap="none" rtlCol="0">
            <a:spAutoFit/>
          </a:bodyPr>
          <a:lstStyle/>
          <a:p>
            <a:r>
              <a:rPr lang="en-US" sz="2400" dirty="0">
                <a:solidFill>
                  <a:schemeClr val="bg1">
                    <a:lumMod val="50000"/>
                  </a:schemeClr>
                </a:solidFill>
              </a:rPr>
              <a:t>test</a:t>
            </a:r>
          </a:p>
        </p:txBody>
      </p:sp>
      <p:pic>
        <p:nvPicPr>
          <p:cNvPr id="63" name="Picture 62">
            <a:extLst>
              <a:ext uri="{FF2B5EF4-FFF2-40B4-BE49-F238E27FC236}">
                <a16:creationId xmlns:a16="http://schemas.microsoft.com/office/drawing/2014/main" id="{E794CDEF-062F-0545-B0D7-CC31A47C5627}"/>
              </a:ext>
            </a:extLst>
          </p:cNvPr>
          <p:cNvPicPr>
            <a:picLocks noChangeAspect="1"/>
          </p:cNvPicPr>
          <p:nvPr/>
        </p:nvPicPr>
        <p:blipFill>
          <a:blip r:embed="rId10"/>
          <a:stretch>
            <a:fillRect/>
          </a:stretch>
        </p:blipFill>
        <p:spPr>
          <a:xfrm>
            <a:off x="1862530" y="1167018"/>
            <a:ext cx="5479754" cy="2117545"/>
          </a:xfrm>
          <a:prstGeom prst="rect">
            <a:avLst/>
          </a:prstGeom>
        </p:spPr>
      </p:pic>
      <p:sp>
        <p:nvSpPr>
          <p:cNvPr id="2" name="Rectangle 2">
            <a:extLst>
              <a:ext uri="{FF2B5EF4-FFF2-40B4-BE49-F238E27FC236}">
                <a16:creationId xmlns:a16="http://schemas.microsoft.com/office/drawing/2014/main" id="{2DAEA796-5A5F-E444-E354-F757987FBB47}"/>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3" name="Picture 2">
            <a:extLst>
              <a:ext uri="{FF2B5EF4-FFF2-40B4-BE49-F238E27FC236}">
                <a16:creationId xmlns:a16="http://schemas.microsoft.com/office/drawing/2014/main" id="{0F48E9EF-79F6-A15D-CCED-CD5834F203B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4" name="Rectangle 3">
            <a:extLst>
              <a:ext uri="{FF2B5EF4-FFF2-40B4-BE49-F238E27FC236}">
                <a16:creationId xmlns:a16="http://schemas.microsoft.com/office/drawing/2014/main" id="{AEC00D48-4FD0-174F-0750-28B6F171AED1}"/>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State space analysis</a:t>
            </a:r>
          </a:p>
        </p:txBody>
      </p:sp>
    </p:spTree>
    <p:extLst>
      <p:ext uri="{BB962C8B-B14F-4D97-AF65-F5344CB8AC3E}">
        <p14:creationId xmlns:p14="http://schemas.microsoft.com/office/powerpoint/2010/main" val="4189665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a:extLst>
              <a:ext uri="{FF2B5EF4-FFF2-40B4-BE49-F238E27FC236}">
                <a16:creationId xmlns:a16="http://schemas.microsoft.com/office/drawing/2014/main" id="{81106CF3-66A9-D44E-AD33-A24032D02C69}"/>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23" name="Picture 22">
            <a:extLst>
              <a:ext uri="{FF2B5EF4-FFF2-40B4-BE49-F238E27FC236}">
                <a16:creationId xmlns:a16="http://schemas.microsoft.com/office/drawing/2014/main" id="{744A1C9E-981B-414F-A8BE-AF719307C9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24" name="Rectangle 3">
            <a:extLst>
              <a:ext uri="{FF2B5EF4-FFF2-40B4-BE49-F238E27FC236}">
                <a16:creationId xmlns:a16="http://schemas.microsoft.com/office/drawing/2014/main" id="{E503AC7C-4F3D-6642-A4C3-2BBA9270F2C8}"/>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Summary / conclusions</a:t>
            </a:r>
          </a:p>
        </p:txBody>
      </p:sp>
      <p:sp>
        <p:nvSpPr>
          <p:cNvPr id="9" name="TextBox 8">
            <a:extLst>
              <a:ext uri="{FF2B5EF4-FFF2-40B4-BE49-F238E27FC236}">
                <a16:creationId xmlns:a16="http://schemas.microsoft.com/office/drawing/2014/main" id="{8FECE8B6-8565-8F49-9270-77A5FE987863}"/>
              </a:ext>
            </a:extLst>
          </p:cNvPr>
          <p:cNvSpPr txBox="1"/>
          <p:nvPr/>
        </p:nvSpPr>
        <p:spPr>
          <a:xfrm>
            <a:off x="392123" y="1526849"/>
            <a:ext cx="11158901" cy="3785652"/>
          </a:xfrm>
          <a:prstGeom prst="rect">
            <a:avLst/>
          </a:prstGeom>
          <a:noFill/>
        </p:spPr>
        <p:txBody>
          <a:bodyPr wrap="square" rtlCol="0">
            <a:spAutoFit/>
          </a:bodyPr>
          <a:lstStyle/>
          <a:p>
            <a:r>
              <a:rPr lang="en-US" sz="3200" dirty="0">
                <a:latin typeface="+mj-lt"/>
              </a:rPr>
              <a:t>1. Neural networks have come to the fore as theories of representation learning for sensory neocortex</a:t>
            </a:r>
          </a:p>
          <a:p>
            <a:endParaRPr lang="en-US" sz="800" dirty="0">
              <a:latin typeface="+mj-lt"/>
            </a:endParaRPr>
          </a:p>
          <a:p>
            <a:r>
              <a:rPr lang="en-US" sz="3200" dirty="0">
                <a:latin typeface="+mj-lt"/>
              </a:rPr>
              <a:t>2. Supervised deep convolutional networks successfully learn mappings from inputs to labels, forming representations that resemble those in the primate brain</a:t>
            </a:r>
          </a:p>
          <a:p>
            <a:endParaRPr lang="en-US" sz="800" dirty="0">
              <a:latin typeface="+mj-lt"/>
            </a:endParaRPr>
          </a:p>
          <a:p>
            <a:r>
              <a:rPr lang="en-US" sz="3200" dirty="0">
                <a:latin typeface="+mj-lt"/>
              </a:rPr>
              <a:t>3. RNNs are models of how the brain integrates information over time</a:t>
            </a:r>
            <a:endParaRPr lang="en-GB" sz="3200" dirty="0">
              <a:latin typeface="+mj-lt"/>
            </a:endParaRPr>
          </a:p>
        </p:txBody>
      </p:sp>
    </p:spTree>
    <p:extLst>
      <p:ext uri="{BB962C8B-B14F-4D97-AF65-F5344CB8AC3E}">
        <p14:creationId xmlns:p14="http://schemas.microsoft.com/office/powerpoint/2010/main" val="1903622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Hand crafted models</a:t>
            </a:r>
          </a:p>
        </p:txBody>
      </p:sp>
      <p:grpSp>
        <p:nvGrpSpPr>
          <p:cNvPr id="3" name="Group 2">
            <a:extLst>
              <a:ext uri="{FF2B5EF4-FFF2-40B4-BE49-F238E27FC236}">
                <a16:creationId xmlns:a16="http://schemas.microsoft.com/office/drawing/2014/main" id="{1C7BA376-1ACE-34C0-12C5-B46655BD5846}"/>
              </a:ext>
            </a:extLst>
          </p:cNvPr>
          <p:cNvGrpSpPr/>
          <p:nvPr/>
        </p:nvGrpSpPr>
        <p:grpSpPr>
          <a:xfrm>
            <a:off x="633839" y="1269805"/>
            <a:ext cx="4706787" cy="2869213"/>
            <a:chOff x="633839" y="1269805"/>
            <a:chExt cx="4706787" cy="2869213"/>
          </a:xfrm>
        </p:grpSpPr>
        <p:pic>
          <p:nvPicPr>
            <p:cNvPr id="6146" name="Picture 2" descr="From primal sketch to 3-D models">
              <a:extLst>
                <a:ext uri="{FF2B5EF4-FFF2-40B4-BE49-F238E27FC236}">
                  <a16:creationId xmlns:a16="http://schemas.microsoft.com/office/drawing/2014/main" id="{E29B5714-18C2-7DCA-193D-43F8D7589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691" y="1313418"/>
              <a:ext cx="3565935" cy="231303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2,538,331 Person On White Background Stock Photos, Pictures &amp; Royalty-Free  Images - iStock">
              <a:extLst>
                <a:ext uri="{FF2B5EF4-FFF2-40B4-BE49-F238E27FC236}">
                  <a16:creationId xmlns:a16="http://schemas.microsoft.com/office/drawing/2014/main" id="{4AF9A8A7-EE0B-A486-591B-72DB474FC5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612" t="11712" r="23875"/>
            <a:stretch/>
          </p:blipFill>
          <p:spPr bwMode="auto">
            <a:xfrm flipH="1">
              <a:off x="633839" y="1269805"/>
              <a:ext cx="841671" cy="256160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0DF998-70D5-0FCC-2BA5-77DC483459BB}"/>
                </a:ext>
              </a:extLst>
            </p:cNvPr>
            <p:cNvSpPr txBox="1"/>
            <p:nvPr/>
          </p:nvSpPr>
          <p:spPr>
            <a:xfrm>
              <a:off x="2716039" y="3769686"/>
              <a:ext cx="2379241" cy="369332"/>
            </a:xfrm>
            <a:prstGeom prst="rect">
              <a:avLst/>
            </a:prstGeom>
            <a:noFill/>
          </p:spPr>
          <p:txBody>
            <a:bodyPr wrap="none" rtlCol="0">
              <a:spAutoFit/>
            </a:bodyPr>
            <a:lstStyle/>
            <a:p>
              <a:r>
                <a:rPr lang="en-GB" dirty="0"/>
                <a:t>Marr &amp; Nishihara, 1978</a:t>
              </a:r>
            </a:p>
          </p:txBody>
        </p:sp>
      </p:grpSp>
      <p:sp>
        <p:nvSpPr>
          <p:cNvPr id="19" name="TextBox 18">
            <a:extLst>
              <a:ext uri="{FF2B5EF4-FFF2-40B4-BE49-F238E27FC236}">
                <a16:creationId xmlns:a16="http://schemas.microsoft.com/office/drawing/2014/main" id="{CD9E81E7-309B-35ED-7FDF-26C7627F40FD}"/>
              </a:ext>
            </a:extLst>
          </p:cNvPr>
          <p:cNvSpPr txBox="1"/>
          <p:nvPr/>
        </p:nvSpPr>
        <p:spPr>
          <a:xfrm>
            <a:off x="976182" y="4677192"/>
            <a:ext cx="10574842" cy="1938992"/>
          </a:xfrm>
          <a:prstGeom prst="rect">
            <a:avLst/>
          </a:prstGeom>
          <a:noFill/>
        </p:spPr>
        <p:txBody>
          <a:bodyPr wrap="square" rtlCol="0">
            <a:spAutoFit/>
          </a:bodyPr>
          <a:lstStyle/>
          <a:p>
            <a:r>
              <a:rPr lang="en-GB" sz="2800" dirty="0">
                <a:solidFill>
                  <a:schemeClr val="accent1"/>
                </a:solidFill>
              </a:rPr>
              <a:t>What is the nature of the internal state?</a:t>
            </a:r>
          </a:p>
          <a:p>
            <a:endParaRPr lang="en-GB" sz="800" dirty="0">
              <a:solidFill>
                <a:schemeClr val="accent1"/>
              </a:solidFill>
            </a:endParaRPr>
          </a:p>
          <a:p>
            <a:r>
              <a:rPr lang="en-GB" sz="2800" dirty="0"/>
              <a:t>Early theories proposed that  (viewer-centred) 2d images were converted to (object-centred) 3d representations via hand-coded volumetric primitives </a:t>
            </a:r>
          </a:p>
        </p:txBody>
      </p:sp>
      <p:grpSp>
        <p:nvGrpSpPr>
          <p:cNvPr id="4" name="Group 3">
            <a:extLst>
              <a:ext uri="{FF2B5EF4-FFF2-40B4-BE49-F238E27FC236}">
                <a16:creationId xmlns:a16="http://schemas.microsoft.com/office/drawing/2014/main" id="{14681DB0-90F9-BCE2-A76C-A88DC7060DF4}"/>
              </a:ext>
            </a:extLst>
          </p:cNvPr>
          <p:cNvGrpSpPr/>
          <p:nvPr/>
        </p:nvGrpSpPr>
        <p:grpSpPr>
          <a:xfrm>
            <a:off x="5796537" y="1268179"/>
            <a:ext cx="5129143" cy="2870839"/>
            <a:chOff x="5796537" y="1268179"/>
            <a:chExt cx="5129143" cy="2870839"/>
          </a:xfrm>
        </p:grpSpPr>
        <p:pic>
          <p:nvPicPr>
            <p:cNvPr id="6150" name="Picture 6" descr="As long as it's black. In 1987 Irving Biederman constructed… | by Kamila  Hankiewicz | Medium">
              <a:extLst>
                <a:ext uri="{FF2B5EF4-FFF2-40B4-BE49-F238E27FC236}">
                  <a16:creationId xmlns:a16="http://schemas.microsoft.com/office/drawing/2014/main" id="{DB4B9951-AF03-E9E8-60E4-1094CBE8B9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0775" y="1292265"/>
              <a:ext cx="3734905" cy="239967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B0D5940-5270-1074-501A-88807C16A956}"/>
                </a:ext>
              </a:extLst>
            </p:cNvPr>
            <p:cNvSpPr txBox="1"/>
            <p:nvPr/>
          </p:nvSpPr>
          <p:spPr>
            <a:xfrm>
              <a:off x="9075171" y="3769686"/>
              <a:ext cx="1790875" cy="369332"/>
            </a:xfrm>
            <a:prstGeom prst="rect">
              <a:avLst/>
            </a:prstGeom>
            <a:noFill/>
          </p:spPr>
          <p:txBody>
            <a:bodyPr wrap="none" rtlCol="0">
              <a:spAutoFit/>
            </a:bodyPr>
            <a:lstStyle/>
            <a:p>
              <a:r>
                <a:rPr lang="en-GB" dirty="0"/>
                <a:t>Biederman, 1987</a:t>
              </a:r>
            </a:p>
          </p:txBody>
        </p:sp>
        <p:pic>
          <p:nvPicPr>
            <p:cNvPr id="6152" name="Picture 8" descr="Protelx GPO746 ROTARY">
              <a:extLst>
                <a:ext uri="{FF2B5EF4-FFF2-40B4-BE49-F238E27FC236}">
                  <a16:creationId xmlns:a16="http://schemas.microsoft.com/office/drawing/2014/main" id="{C6AEFBA3-A8C3-1063-9D4D-112EE115D1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6537" y="1268179"/>
              <a:ext cx="1334604" cy="1334604"/>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Elcometer 132 Safety Torch / Flash Light">
              <a:extLst>
                <a:ext uri="{FF2B5EF4-FFF2-40B4-BE49-F238E27FC236}">
                  <a16:creationId xmlns:a16="http://schemas.microsoft.com/office/drawing/2014/main" id="{F880E607-7638-C92F-291F-1020AB488D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5946913" y="2497860"/>
              <a:ext cx="1060356" cy="10603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0724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a:extLst>
              <a:ext uri="{FF2B5EF4-FFF2-40B4-BE49-F238E27FC236}">
                <a16:creationId xmlns:a16="http://schemas.microsoft.com/office/drawing/2014/main" id="{81106CF3-66A9-D44E-AD33-A24032D02C69}"/>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23" name="Picture 22">
            <a:extLst>
              <a:ext uri="{FF2B5EF4-FFF2-40B4-BE49-F238E27FC236}">
                <a16:creationId xmlns:a16="http://schemas.microsoft.com/office/drawing/2014/main" id="{744A1C9E-981B-414F-A8BE-AF719307C9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24" name="Rectangle 3">
            <a:extLst>
              <a:ext uri="{FF2B5EF4-FFF2-40B4-BE49-F238E27FC236}">
                <a16:creationId xmlns:a16="http://schemas.microsoft.com/office/drawing/2014/main" id="{E503AC7C-4F3D-6642-A4C3-2BBA9270F2C8}"/>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The computational approach</a:t>
            </a:r>
          </a:p>
        </p:txBody>
      </p:sp>
      <p:pic>
        <p:nvPicPr>
          <p:cNvPr id="11" name="Picture 10">
            <a:extLst>
              <a:ext uri="{FF2B5EF4-FFF2-40B4-BE49-F238E27FC236}">
                <a16:creationId xmlns:a16="http://schemas.microsoft.com/office/drawing/2014/main" id="{6E2DF13F-1FAF-9D96-4A43-AABDDD3C3CF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98348" l="950" r="100000"/>
                    </a14:imgEffect>
                  </a14:imgLayer>
                </a14:imgProps>
              </a:ext>
            </a:extLst>
          </a:blip>
          <a:srcRect b="5179"/>
          <a:stretch/>
        </p:blipFill>
        <p:spPr>
          <a:xfrm rot="315081">
            <a:off x="788597" y="1568946"/>
            <a:ext cx="1968999" cy="1491520"/>
          </a:xfrm>
          <a:prstGeom prst="rect">
            <a:avLst/>
          </a:prstGeom>
        </p:spPr>
      </p:pic>
      <p:pic>
        <p:nvPicPr>
          <p:cNvPr id="12" name="Picture 8" descr="Image result for computer chip drawing">
            <a:extLst>
              <a:ext uri="{FF2B5EF4-FFF2-40B4-BE49-F238E27FC236}">
                <a16:creationId xmlns:a16="http://schemas.microsoft.com/office/drawing/2014/main" id="{66545469-F9C4-5B01-F228-2147967DF5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808"/>
          <a:stretch/>
        </p:blipFill>
        <p:spPr bwMode="auto">
          <a:xfrm>
            <a:off x="3119960" y="1698548"/>
            <a:ext cx="1186249" cy="134410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E20A6CC-1DDB-FBFF-96CA-1F5FCCAD4CD4}"/>
              </a:ext>
            </a:extLst>
          </p:cNvPr>
          <p:cNvSpPr txBox="1"/>
          <p:nvPr/>
        </p:nvSpPr>
        <p:spPr>
          <a:xfrm>
            <a:off x="2226620" y="1297304"/>
            <a:ext cx="540725" cy="369332"/>
          </a:xfrm>
          <a:prstGeom prst="rect">
            <a:avLst/>
          </a:prstGeom>
          <a:noFill/>
        </p:spPr>
        <p:txBody>
          <a:bodyPr wrap="none" rtlCol="0">
            <a:spAutoFit/>
          </a:bodyPr>
          <a:lstStyle/>
          <a:p>
            <a:r>
              <a:rPr lang="en-US" dirty="0"/>
              <a:t>real</a:t>
            </a:r>
          </a:p>
        </p:txBody>
      </p:sp>
      <p:sp>
        <p:nvSpPr>
          <p:cNvPr id="14" name="TextBox 13">
            <a:extLst>
              <a:ext uri="{FF2B5EF4-FFF2-40B4-BE49-F238E27FC236}">
                <a16:creationId xmlns:a16="http://schemas.microsoft.com/office/drawing/2014/main" id="{FD3A1046-3B85-FCFB-D06B-97F50A715783}"/>
              </a:ext>
            </a:extLst>
          </p:cNvPr>
          <p:cNvSpPr txBox="1"/>
          <p:nvPr/>
        </p:nvSpPr>
        <p:spPr>
          <a:xfrm>
            <a:off x="3631599" y="1327064"/>
            <a:ext cx="1106585" cy="369332"/>
          </a:xfrm>
          <a:prstGeom prst="rect">
            <a:avLst/>
          </a:prstGeom>
          <a:noFill/>
        </p:spPr>
        <p:txBody>
          <a:bodyPr wrap="none" rtlCol="0">
            <a:spAutoFit/>
          </a:bodyPr>
          <a:lstStyle/>
          <a:p>
            <a:r>
              <a:rPr lang="en-US" dirty="0"/>
              <a:t>simulated</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7A00166-ACF9-7EBB-F543-0A96631C133E}"/>
                  </a:ext>
                </a:extLst>
              </p:cNvPr>
              <p:cNvSpPr txBox="1"/>
              <p:nvPr/>
            </p:nvSpPr>
            <p:spPr>
              <a:xfrm>
                <a:off x="6013930" y="2052238"/>
                <a:ext cx="3300968"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4800" b="0" i="1" smtClean="0">
                          <a:latin typeface="Cambria Math" panose="02040503050406030204" pitchFamily="18" charset="0"/>
                        </a:rPr>
                        <m:t>𝑦</m:t>
                      </m:r>
                      <m:r>
                        <a:rPr lang="en-GB" sz="4800" b="0" i="1" smtClean="0">
                          <a:latin typeface="Cambria Math" panose="02040503050406030204" pitchFamily="18" charset="0"/>
                        </a:rPr>
                        <m:t>=</m:t>
                      </m:r>
                      <m:r>
                        <a:rPr lang="en-GB" sz="4800" b="0" i="1" smtClean="0">
                          <a:latin typeface="Cambria Math" panose="02040503050406030204" pitchFamily="18" charset="0"/>
                        </a:rPr>
                        <m:t>𝑓</m:t>
                      </m:r>
                      <m:r>
                        <a:rPr lang="en-GB" sz="4800" b="0" i="1" smtClean="0">
                          <a:latin typeface="Cambria Math" panose="02040503050406030204" pitchFamily="18" charset="0"/>
                        </a:rPr>
                        <m:t>(</m:t>
                      </m:r>
                      <m:r>
                        <a:rPr lang="en-GB" sz="4800" b="0" i="1" smtClean="0">
                          <a:latin typeface="Cambria Math" panose="02040503050406030204" pitchFamily="18" charset="0"/>
                        </a:rPr>
                        <m:t>𝑥</m:t>
                      </m:r>
                      <m:r>
                        <a:rPr lang="en-GB" sz="4800" b="0" i="1" smtClean="0">
                          <a:latin typeface="Cambria Math" panose="02040503050406030204" pitchFamily="18" charset="0"/>
                        </a:rPr>
                        <m:t>,</m:t>
                      </m:r>
                      <m:r>
                        <a:rPr lang="en-GB" sz="4800" b="0" i="1" smtClean="0">
                          <a:latin typeface="Cambria Math" panose="02040503050406030204" pitchFamily="18" charset="0"/>
                          <a:ea typeface="Cambria Math" panose="02040503050406030204" pitchFamily="18" charset="0"/>
                        </a:rPr>
                        <m:t>𝜃</m:t>
                      </m:r>
                      <m:r>
                        <a:rPr lang="en-GB" sz="4800" b="0" i="1" smtClean="0">
                          <a:latin typeface="Cambria Math" panose="02040503050406030204" pitchFamily="18" charset="0"/>
                          <a:ea typeface="Cambria Math" panose="02040503050406030204" pitchFamily="18" charset="0"/>
                        </a:rPr>
                        <m:t>)</m:t>
                      </m:r>
                    </m:oMath>
                  </m:oMathPara>
                </a14:m>
                <a:endParaRPr lang="en-US" sz="4800" i="1" dirty="0">
                  <a:latin typeface="Times" pitchFamily="2" charset="0"/>
                </a:endParaRPr>
              </a:p>
            </p:txBody>
          </p:sp>
        </mc:Choice>
        <mc:Fallback xmlns="">
          <p:sp>
            <p:nvSpPr>
              <p:cNvPr id="16" name="TextBox 15">
                <a:extLst>
                  <a:ext uri="{FF2B5EF4-FFF2-40B4-BE49-F238E27FC236}">
                    <a16:creationId xmlns:a16="http://schemas.microsoft.com/office/drawing/2014/main" id="{87A00166-ACF9-7EBB-F543-0A96631C133E}"/>
                  </a:ext>
                </a:extLst>
              </p:cNvPr>
              <p:cNvSpPr txBox="1">
                <a:spLocks noRot="1" noChangeAspect="1" noMove="1" noResize="1" noEditPoints="1" noAdjustHandles="1" noChangeArrowheads="1" noChangeShapeType="1" noTextEdit="1"/>
              </p:cNvSpPr>
              <p:nvPr/>
            </p:nvSpPr>
            <p:spPr>
              <a:xfrm>
                <a:off x="6013930" y="2052238"/>
                <a:ext cx="3300968" cy="830997"/>
              </a:xfrm>
              <a:prstGeom prst="rect">
                <a:avLst/>
              </a:prstGeom>
              <a:blipFill>
                <a:blip r:embed="rId7"/>
                <a:stretch>
                  <a:fillRect l="-766" r="-3065" b="-22388"/>
                </a:stretch>
              </a:blipFill>
            </p:spPr>
            <p:txBody>
              <a:bodyPr/>
              <a:lstStyle/>
              <a:p>
                <a:r>
                  <a:rPr lang="en-GB">
                    <a:noFill/>
                  </a:rPr>
                  <a:t> </a:t>
                </a:r>
              </a:p>
            </p:txBody>
          </p:sp>
        </mc:Fallback>
      </mc:AlternateContent>
      <p:sp>
        <p:nvSpPr>
          <p:cNvPr id="17" name="TextBox 16">
            <a:extLst>
              <a:ext uri="{FF2B5EF4-FFF2-40B4-BE49-F238E27FC236}">
                <a16:creationId xmlns:a16="http://schemas.microsoft.com/office/drawing/2014/main" id="{FE86B085-A0F0-CCCF-7F70-0CDB56CA9DC5}"/>
              </a:ext>
            </a:extLst>
          </p:cNvPr>
          <p:cNvSpPr txBox="1"/>
          <p:nvPr/>
        </p:nvSpPr>
        <p:spPr>
          <a:xfrm>
            <a:off x="862935" y="3854194"/>
            <a:ext cx="10291935" cy="2677656"/>
          </a:xfrm>
          <a:prstGeom prst="rect">
            <a:avLst/>
          </a:prstGeom>
          <a:noFill/>
        </p:spPr>
        <p:txBody>
          <a:bodyPr wrap="square" rtlCol="0">
            <a:spAutoFit/>
          </a:bodyPr>
          <a:lstStyle/>
          <a:p>
            <a:r>
              <a:rPr lang="en-US" sz="2800" b="1" dirty="0"/>
              <a:t>Mathematics</a:t>
            </a:r>
            <a:r>
              <a:rPr lang="en-US" sz="2800" dirty="0"/>
              <a:t> provides a compact and precise language for describing input-output relations</a:t>
            </a:r>
          </a:p>
          <a:p>
            <a:endParaRPr lang="en-US" sz="2800" dirty="0"/>
          </a:p>
          <a:p>
            <a:r>
              <a:rPr lang="en-US" sz="2800" b="1" dirty="0"/>
              <a:t>Computational models </a:t>
            </a:r>
            <a:r>
              <a:rPr lang="en-US" sz="2800" dirty="0"/>
              <a:t>are just parameterized functions (or programs, expressed in computer code) that transform inputs into outputs</a:t>
            </a:r>
          </a:p>
        </p:txBody>
      </p:sp>
      <p:sp>
        <p:nvSpPr>
          <p:cNvPr id="19" name="TextBox 18">
            <a:extLst>
              <a:ext uri="{FF2B5EF4-FFF2-40B4-BE49-F238E27FC236}">
                <a16:creationId xmlns:a16="http://schemas.microsoft.com/office/drawing/2014/main" id="{5A871E70-E920-83FF-A7EE-AF62506E84AE}"/>
              </a:ext>
            </a:extLst>
          </p:cNvPr>
          <p:cNvSpPr txBox="1"/>
          <p:nvPr/>
        </p:nvSpPr>
        <p:spPr>
          <a:xfrm>
            <a:off x="4997365" y="3039479"/>
            <a:ext cx="1037463" cy="461665"/>
          </a:xfrm>
          <a:prstGeom prst="rect">
            <a:avLst/>
          </a:prstGeom>
          <a:noFill/>
        </p:spPr>
        <p:txBody>
          <a:bodyPr wrap="none" rtlCol="0">
            <a:spAutoFit/>
          </a:bodyPr>
          <a:lstStyle/>
          <a:p>
            <a:r>
              <a:rPr lang="en-US" sz="2400" dirty="0">
                <a:solidFill>
                  <a:schemeClr val="bg1">
                    <a:lumMod val="50000"/>
                  </a:schemeClr>
                </a:solidFill>
              </a:rPr>
              <a:t>output</a:t>
            </a:r>
          </a:p>
        </p:txBody>
      </p:sp>
      <p:sp>
        <p:nvSpPr>
          <p:cNvPr id="20" name="TextBox 19">
            <a:extLst>
              <a:ext uri="{FF2B5EF4-FFF2-40B4-BE49-F238E27FC236}">
                <a16:creationId xmlns:a16="http://schemas.microsoft.com/office/drawing/2014/main" id="{8E5F1A17-0932-A84F-D1D8-B7A65496C8D2}"/>
              </a:ext>
            </a:extLst>
          </p:cNvPr>
          <p:cNvSpPr txBox="1"/>
          <p:nvPr/>
        </p:nvSpPr>
        <p:spPr>
          <a:xfrm>
            <a:off x="8238841" y="3049055"/>
            <a:ext cx="843501" cy="461665"/>
          </a:xfrm>
          <a:prstGeom prst="rect">
            <a:avLst/>
          </a:prstGeom>
          <a:noFill/>
        </p:spPr>
        <p:txBody>
          <a:bodyPr wrap="none" rtlCol="0">
            <a:spAutoFit/>
          </a:bodyPr>
          <a:lstStyle/>
          <a:p>
            <a:r>
              <a:rPr lang="en-US" sz="2400" dirty="0">
                <a:solidFill>
                  <a:schemeClr val="bg1">
                    <a:lumMod val="50000"/>
                  </a:schemeClr>
                </a:solidFill>
              </a:rPr>
              <a:t>input</a:t>
            </a:r>
          </a:p>
        </p:txBody>
      </p:sp>
      <p:sp>
        <p:nvSpPr>
          <p:cNvPr id="21" name="TextBox 20">
            <a:extLst>
              <a:ext uri="{FF2B5EF4-FFF2-40B4-BE49-F238E27FC236}">
                <a16:creationId xmlns:a16="http://schemas.microsoft.com/office/drawing/2014/main" id="{A6604653-99E2-3AE1-4895-C37E77A4F91D}"/>
              </a:ext>
            </a:extLst>
          </p:cNvPr>
          <p:cNvSpPr txBox="1"/>
          <p:nvPr/>
        </p:nvSpPr>
        <p:spPr>
          <a:xfrm>
            <a:off x="6613211" y="1454148"/>
            <a:ext cx="1229824" cy="461665"/>
          </a:xfrm>
          <a:prstGeom prst="rect">
            <a:avLst/>
          </a:prstGeom>
          <a:noFill/>
        </p:spPr>
        <p:txBody>
          <a:bodyPr wrap="none" rtlCol="0">
            <a:spAutoFit/>
          </a:bodyPr>
          <a:lstStyle/>
          <a:p>
            <a:r>
              <a:rPr lang="en-US" sz="2400" dirty="0">
                <a:solidFill>
                  <a:schemeClr val="bg1">
                    <a:lumMod val="50000"/>
                  </a:schemeClr>
                </a:solidFill>
              </a:rPr>
              <a:t>function</a:t>
            </a:r>
          </a:p>
        </p:txBody>
      </p:sp>
      <p:cxnSp>
        <p:nvCxnSpPr>
          <p:cNvPr id="25" name="Straight Arrow Connector 24">
            <a:extLst>
              <a:ext uri="{FF2B5EF4-FFF2-40B4-BE49-F238E27FC236}">
                <a16:creationId xmlns:a16="http://schemas.microsoft.com/office/drawing/2014/main" id="{90098369-D982-29B2-435C-22078C56CA83}"/>
              </a:ext>
            </a:extLst>
          </p:cNvPr>
          <p:cNvCxnSpPr>
            <a:stCxn id="21" idx="2"/>
          </p:cNvCxnSpPr>
          <p:nvPr/>
        </p:nvCxnSpPr>
        <p:spPr>
          <a:xfrm>
            <a:off x="7228123" y="1915813"/>
            <a:ext cx="199723" cy="319088"/>
          </a:xfrm>
          <a:prstGeom prst="straightConnector1">
            <a:avLst/>
          </a:prstGeom>
          <a:ln>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6E3F760-26B8-875B-1345-FF9D24DCF454}"/>
              </a:ext>
            </a:extLst>
          </p:cNvPr>
          <p:cNvCxnSpPr>
            <a:cxnSpLocks/>
          </p:cNvCxnSpPr>
          <p:nvPr/>
        </p:nvCxnSpPr>
        <p:spPr>
          <a:xfrm flipV="1">
            <a:off x="5535971" y="2605015"/>
            <a:ext cx="477959" cy="479626"/>
          </a:xfrm>
          <a:prstGeom prst="straightConnector1">
            <a:avLst/>
          </a:prstGeom>
          <a:ln>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65D9B80-DF44-43FE-1D67-1BA4EC5853CC}"/>
              </a:ext>
            </a:extLst>
          </p:cNvPr>
          <p:cNvCxnSpPr>
            <a:cxnSpLocks/>
          </p:cNvCxnSpPr>
          <p:nvPr/>
        </p:nvCxnSpPr>
        <p:spPr>
          <a:xfrm flipH="1" flipV="1">
            <a:off x="8067468" y="2779347"/>
            <a:ext cx="325559" cy="327226"/>
          </a:xfrm>
          <a:prstGeom prst="straightConnector1">
            <a:avLst/>
          </a:prstGeom>
          <a:ln>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0D417154-3577-4AD3-D26B-6ECDF3438A3E}"/>
              </a:ext>
            </a:extLst>
          </p:cNvPr>
          <p:cNvSpPr txBox="1"/>
          <p:nvPr/>
        </p:nvSpPr>
        <p:spPr>
          <a:xfrm>
            <a:off x="8334955" y="1341349"/>
            <a:ext cx="1615635" cy="461665"/>
          </a:xfrm>
          <a:prstGeom prst="rect">
            <a:avLst/>
          </a:prstGeom>
          <a:noFill/>
        </p:spPr>
        <p:txBody>
          <a:bodyPr wrap="none" rtlCol="0">
            <a:spAutoFit/>
          </a:bodyPr>
          <a:lstStyle/>
          <a:p>
            <a:r>
              <a:rPr lang="en-US" sz="2400" dirty="0">
                <a:solidFill>
                  <a:schemeClr val="bg1">
                    <a:lumMod val="50000"/>
                  </a:schemeClr>
                </a:solidFill>
              </a:rPr>
              <a:t>parameters</a:t>
            </a:r>
          </a:p>
        </p:txBody>
      </p:sp>
      <p:cxnSp>
        <p:nvCxnSpPr>
          <p:cNvPr id="29" name="Straight Arrow Connector 28">
            <a:extLst>
              <a:ext uri="{FF2B5EF4-FFF2-40B4-BE49-F238E27FC236}">
                <a16:creationId xmlns:a16="http://schemas.microsoft.com/office/drawing/2014/main" id="{4E4AC64E-B217-9A65-E68D-BCCAB1CC89C5}"/>
              </a:ext>
            </a:extLst>
          </p:cNvPr>
          <p:cNvCxnSpPr>
            <a:cxnSpLocks/>
          </p:cNvCxnSpPr>
          <p:nvPr/>
        </p:nvCxnSpPr>
        <p:spPr>
          <a:xfrm flipH="1">
            <a:off x="8724078" y="1799991"/>
            <a:ext cx="305190" cy="398041"/>
          </a:xfrm>
          <a:prstGeom prst="straightConnector1">
            <a:avLst/>
          </a:prstGeom>
          <a:ln>
            <a:solidFill>
              <a:schemeClr val="bg1">
                <a:lumMod val="5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81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Mapping functions</a:t>
            </a:r>
          </a:p>
        </p:txBody>
      </p:sp>
      <p:pic>
        <p:nvPicPr>
          <p:cNvPr id="23" name="Picture 22">
            <a:extLst>
              <a:ext uri="{FF2B5EF4-FFF2-40B4-BE49-F238E27FC236}">
                <a16:creationId xmlns:a16="http://schemas.microsoft.com/office/drawing/2014/main" id="{7EB545A6-EFCE-5201-372E-EE51C285BFCD}"/>
              </a:ext>
            </a:extLst>
          </p:cNvPr>
          <p:cNvPicPr>
            <a:picLocks noChangeAspect="1"/>
          </p:cNvPicPr>
          <p:nvPr/>
        </p:nvPicPr>
        <p:blipFill rotWithShape="1">
          <a:blip r:embed="rId4">
            <a:alphaModFix amt="71000"/>
            <a:extLst>
              <a:ext uri="{BEBA8EAE-BF5A-486C-A8C5-ECC9F3942E4B}">
                <a14:imgProps xmlns:a14="http://schemas.microsoft.com/office/drawing/2010/main">
                  <a14:imgLayer r:embed="rId5">
                    <a14:imgEffect>
                      <a14:sharpenSoften amount="50000"/>
                    </a14:imgEffect>
                  </a14:imgLayer>
                </a14:imgProps>
              </a:ext>
            </a:extLst>
          </a:blip>
          <a:srcRect r="37251"/>
          <a:stretch/>
        </p:blipFill>
        <p:spPr>
          <a:xfrm>
            <a:off x="829353" y="1462169"/>
            <a:ext cx="3405287" cy="3555555"/>
          </a:xfrm>
          <a:prstGeom prst="roundRect">
            <a:avLst/>
          </a:prstGeom>
          <a:ln>
            <a:noFill/>
          </a:ln>
          <a:effectLst>
            <a:softEdge rad="112500"/>
          </a:effectLst>
        </p:spPr>
      </p:pic>
      <p:pic>
        <p:nvPicPr>
          <p:cNvPr id="24" name="Picture 23">
            <a:extLst>
              <a:ext uri="{FF2B5EF4-FFF2-40B4-BE49-F238E27FC236}">
                <a16:creationId xmlns:a16="http://schemas.microsoft.com/office/drawing/2014/main" id="{83D7E037-DE6D-4769-6868-DB8746528090}"/>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0" b="98348" l="950" r="100000"/>
                    </a14:imgEffect>
                  </a14:imgLayer>
                </a14:imgProps>
              </a:ext>
            </a:extLst>
          </a:blip>
          <a:srcRect b="5179"/>
          <a:stretch/>
        </p:blipFill>
        <p:spPr>
          <a:xfrm rot="315081">
            <a:off x="5695528" y="1721618"/>
            <a:ext cx="4847798" cy="3672215"/>
          </a:xfrm>
          <a:prstGeom prst="rect">
            <a:avLst/>
          </a:prstGeom>
        </p:spPr>
      </p:pic>
      <p:sp>
        <p:nvSpPr>
          <p:cNvPr id="26" name="Right Arrow 25">
            <a:extLst>
              <a:ext uri="{FF2B5EF4-FFF2-40B4-BE49-F238E27FC236}">
                <a16:creationId xmlns:a16="http://schemas.microsoft.com/office/drawing/2014/main" id="{D3BB97D6-DDF7-85AF-8099-A7D0D498E463}"/>
              </a:ext>
            </a:extLst>
          </p:cNvPr>
          <p:cNvSpPr/>
          <p:nvPr/>
        </p:nvSpPr>
        <p:spPr>
          <a:xfrm>
            <a:off x="4407298" y="3207164"/>
            <a:ext cx="1156871" cy="701124"/>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AA1930-6BD8-77D0-FEDA-849697BB5A27}"/>
                  </a:ext>
                </a:extLst>
              </p:cNvPr>
              <p:cNvSpPr txBox="1"/>
              <p:nvPr/>
            </p:nvSpPr>
            <p:spPr>
              <a:xfrm>
                <a:off x="4689668" y="3266294"/>
                <a:ext cx="4680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sz="2800" dirty="0"/>
              </a:p>
            </p:txBody>
          </p:sp>
        </mc:Choice>
        <mc:Fallback xmlns="">
          <p:sp>
            <p:nvSpPr>
              <p:cNvPr id="32" name="TextBox 31">
                <a:extLst>
                  <a:ext uri="{FF2B5EF4-FFF2-40B4-BE49-F238E27FC236}">
                    <a16:creationId xmlns:a16="http://schemas.microsoft.com/office/drawing/2014/main" id="{BAAA1930-6BD8-77D0-FEDA-849697BB5A27}"/>
                  </a:ext>
                </a:extLst>
              </p:cNvPr>
              <p:cNvSpPr txBox="1">
                <a:spLocks noRot="1" noChangeAspect="1" noMove="1" noResize="1" noEditPoints="1" noAdjustHandles="1" noChangeArrowheads="1" noChangeShapeType="1" noTextEdit="1"/>
              </p:cNvSpPr>
              <p:nvPr/>
            </p:nvSpPr>
            <p:spPr>
              <a:xfrm>
                <a:off x="4689668" y="3266294"/>
                <a:ext cx="468077" cy="523220"/>
              </a:xfrm>
              <a:prstGeom prst="rect">
                <a:avLst/>
              </a:prstGeom>
              <a:blipFill>
                <a:blip r:embed="rId8"/>
                <a:stretch>
                  <a:fillRect/>
                </a:stretch>
              </a:blipFill>
            </p:spPr>
            <p:txBody>
              <a:bodyPr/>
              <a:lstStyle/>
              <a:p>
                <a:r>
                  <a:rPr lang="en-GB">
                    <a:noFill/>
                  </a:rPr>
                  <a:t> </a:t>
                </a:r>
              </a:p>
            </p:txBody>
          </p:sp>
        </mc:Fallback>
      </mc:AlternateContent>
      <p:grpSp>
        <p:nvGrpSpPr>
          <p:cNvPr id="42" name="Group 41">
            <a:extLst>
              <a:ext uri="{FF2B5EF4-FFF2-40B4-BE49-F238E27FC236}">
                <a16:creationId xmlns:a16="http://schemas.microsoft.com/office/drawing/2014/main" id="{43140E65-6361-40C8-A41B-94964F586328}"/>
              </a:ext>
            </a:extLst>
          </p:cNvPr>
          <p:cNvGrpSpPr/>
          <p:nvPr/>
        </p:nvGrpSpPr>
        <p:grpSpPr>
          <a:xfrm>
            <a:off x="6324563" y="1162544"/>
            <a:ext cx="5692707" cy="2147149"/>
            <a:chOff x="6324563" y="1162544"/>
            <a:chExt cx="5692707" cy="2147149"/>
          </a:xfrm>
        </p:grpSpPr>
        <p:sp>
          <p:nvSpPr>
            <p:cNvPr id="14" name="Freeform 13">
              <a:extLst>
                <a:ext uri="{FF2B5EF4-FFF2-40B4-BE49-F238E27FC236}">
                  <a16:creationId xmlns:a16="http://schemas.microsoft.com/office/drawing/2014/main" id="{9926CAA0-D99E-E93D-A72C-8E83D5EB1B5D}"/>
                </a:ext>
              </a:extLst>
            </p:cNvPr>
            <p:cNvSpPr/>
            <p:nvPr/>
          </p:nvSpPr>
          <p:spPr>
            <a:xfrm rot="19750398">
              <a:off x="6324563" y="2441436"/>
              <a:ext cx="2599245" cy="868257"/>
            </a:xfrm>
            <a:custGeom>
              <a:avLst/>
              <a:gdLst>
                <a:gd name="connsiteX0" fmla="*/ 0 w 2560320"/>
                <a:gd name="connsiteY0" fmla="*/ 126199 h 729703"/>
                <a:gd name="connsiteX1" fmla="*/ 1426464 w 2560320"/>
                <a:gd name="connsiteY1" fmla="*/ 43903 h 729703"/>
                <a:gd name="connsiteX2" fmla="*/ 2560320 w 2560320"/>
                <a:gd name="connsiteY2" fmla="*/ 729703 h 729703"/>
              </a:gdLst>
              <a:ahLst/>
              <a:cxnLst>
                <a:cxn ang="0">
                  <a:pos x="connsiteX0" y="connsiteY0"/>
                </a:cxn>
                <a:cxn ang="0">
                  <a:pos x="connsiteX1" y="connsiteY1"/>
                </a:cxn>
                <a:cxn ang="0">
                  <a:pos x="connsiteX2" y="connsiteY2"/>
                </a:cxn>
              </a:cxnLst>
              <a:rect l="l" t="t" r="r" b="b"/>
              <a:pathLst>
                <a:path w="2560320" h="729703">
                  <a:moveTo>
                    <a:pt x="0" y="126199"/>
                  </a:moveTo>
                  <a:cubicBezTo>
                    <a:pt x="499872" y="34759"/>
                    <a:pt x="999744" y="-56681"/>
                    <a:pt x="1426464" y="43903"/>
                  </a:cubicBezTo>
                  <a:cubicBezTo>
                    <a:pt x="1853184" y="144487"/>
                    <a:pt x="2206752" y="437095"/>
                    <a:pt x="2560320" y="729703"/>
                  </a:cubicBezTo>
                </a:path>
              </a:pathLst>
            </a:custGeom>
            <a:no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8" name="Picture 17">
              <a:extLst>
                <a:ext uri="{FF2B5EF4-FFF2-40B4-BE49-F238E27FC236}">
                  <a16:creationId xmlns:a16="http://schemas.microsoft.com/office/drawing/2014/main" id="{B1726ABC-5748-E560-28CF-9B71EF76185C}"/>
                </a:ext>
              </a:extLst>
            </p:cNvPr>
            <p:cNvPicPr>
              <a:picLocks noChangeAspect="1"/>
            </p:cNvPicPr>
            <p:nvPr/>
          </p:nvPicPr>
          <p:blipFill rotWithShape="1">
            <a:blip r:embed="rId9">
              <a:alphaModFix amt="35000"/>
            </a:blip>
            <a:srcRect l="39448"/>
            <a:stretch/>
          </p:blipFill>
          <p:spPr>
            <a:xfrm>
              <a:off x="9344612" y="1162544"/>
              <a:ext cx="1891056" cy="2044822"/>
            </a:xfrm>
            <a:prstGeom prst="roundRect">
              <a:avLst/>
            </a:prstGeom>
            <a:ln>
              <a:noFill/>
            </a:ln>
            <a:effectLst>
              <a:softEdge rad="112500"/>
            </a:effectLst>
          </p:spPr>
        </p:pic>
        <p:pic>
          <p:nvPicPr>
            <p:cNvPr id="19" name="Picture 18">
              <a:extLst>
                <a:ext uri="{FF2B5EF4-FFF2-40B4-BE49-F238E27FC236}">
                  <a16:creationId xmlns:a16="http://schemas.microsoft.com/office/drawing/2014/main" id="{AA4378E8-069C-1FEF-1D28-4D76306E94A8}"/>
                </a:ext>
              </a:extLst>
            </p:cNvPr>
            <p:cNvPicPr>
              <a:picLocks noChangeAspect="1"/>
            </p:cNvPicPr>
            <p:nvPr/>
          </p:nvPicPr>
          <p:blipFill rotWithShape="1">
            <a:blip r:embed="rId9"/>
            <a:srcRect l="66168" t="34760" r="11368" b="21836"/>
            <a:stretch/>
          </p:blipFill>
          <p:spPr>
            <a:xfrm>
              <a:off x="10166739" y="1873427"/>
              <a:ext cx="701578" cy="887538"/>
            </a:xfrm>
            <a:prstGeom prst="rect">
              <a:avLst/>
            </a:prstGeom>
          </p:spPr>
        </p:pic>
        <p:sp>
          <p:nvSpPr>
            <p:cNvPr id="31" name="Oval 30">
              <a:extLst>
                <a:ext uri="{FF2B5EF4-FFF2-40B4-BE49-F238E27FC236}">
                  <a16:creationId xmlns:a16="http://schemas.microsoft.com/office/drawing/2014/main" id="{7238F270-4217-4B38-5186-8AC85DFF1FB4}"/>
                </a:ext>
              </a:extLst>
            </p:cNvPr>
            <p:cNvSpPr/>
            <p:nvPr/>
          </p:nvSpPr>
          <p:spPr>
            <a:xfrm>
              <a:off x="7735727" y="2184955"/>
              <a:ext cx="589935" cy="574240"/>
            </a:xfrm>
            <a:prstGeom prst="ellipse">
              <a:avLst/>
            </a:prstGeom>
            <a:solidFill>
              <a:schemeClr val="bg1">
                <a:lumMod val="95000"/>
              </a:schemeClr>
            </a:solid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AE82AE1-D1E9-C1C6-08E3-82E90E4B8A4F}"/>
                    </a:ext>
                  </a:extLst>
                </p:cNvPr>
                <p:cNvSpPr txBox="1"/>
                <p:nvPr/>
              </p:nvSpPr>
              <p:spPr>
                <a:xfrm>
                  <a:off x="7776991" y="2204685"/>
                  <a:ext cx="5847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800" b="0" i="1" smtClean="0">
                                <a:latin typeface="Cambria Math" panose="02040503050406030204" pitchFamily="18" charset="0"/>
                              </a:rPr>
                            </m:ctrlPr>
                          </m:sSupPr>
                          <m:e>
                            <m:r>
                              <a:rPr lang="en-GB" sz="2800" i="1">
                                <a:latin typeface="Cambria Math" panose="02040503050406030204" pitchFamily="18" charset="0"/>
                              </a:rPr>
                              <m:t>𝑥</m:t>
                            </m:r>
                          </m:e>
                          <m:sup>
                            <m:r>
                              <a:rPr lang="en-GB" sz="2800" b="0" i="1" smtClean="0">
                                <a:latin typeface="Cambria Math" panose="02040503050406030204" pitchFamily="18" charset="0"/>
                              </a:rPr>
                              <m:t>′</m:t>
                            </m:r>
                          </m:sup>
                        </m:sSup>
                      </m:oMath>
                    </m:oMathPara>
                  </a14:m>
                  <a:endParaRPr lang="en-GB" sz="2800" dirty="0"/>
                </a:p>
              </p:txBody>
            </p:sp>
          </mc:Choice>
          <mc:Fallback xmlns="">
            <p:sp>
              <p:nvSpPr>
                <p:cNvPr id="35" name="TextBox 34">
                  <a:extLst>
                    <a:ext uri="{FF2B5EF4-FFF2-40B4-BE49-F238E27FC236}">
                      <a16:creationId xmlns:a16="http://schemas.microsoft.com/office/drawing/2014/main" id="{EAE82AE1-D1E9-C1C6-08E3-82E90E4B8A4F}"/>
                    </a:ext>
                  </a:extLst>
                </p:cNvPr>
                <p:cNvSpPr txBox="1">
                  <a:spLocks noRot="1" noChangeAspect="1" noMove="1" noResize="1" noEditPoints="1" noAdjustHandles="1" noChangeArrowheads="1" noChangeShapeType="1" noTextEdit="1"/>
                </p:cNvSpPr>
                <p:nvPr/>
              </p:nvSpPr>
              <p:spPr>
                <a:xfrm>
                  <a:off x="7776991" y="2204685"/>
                  <a:ext cx="584711" cy="523220"/>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2C72027-05D9-B57F-8FC8-56BD6AD106D5}"/>
                    </a:ext>
                  </a:extLst>
                </p:cNvPr>
                <p:cNvSpPr txBox="1"/>
                <p:nvPr/>
              </p:nvSpPr>
              <p:spPr>
                <a:xfrm>
                  <a:off x="10369576" y="2760524"/>
                  <a:ext cx="164769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2800" b="0" i="1" smtClean="0">
                                <a:latin typeface="Cambria Math" panose="02040503050406030204" pitchFamily="18" charset="0"/>
                              </a:rPr>
                            </m:ctrlPr>
                          </m:accPr>
                          <m:e>
                            <m:r>
                              <a:rPr lang="en-GB" sz="2800" i="1">
                                <a:latin typeface="Cambria Math" panose="02040503050406030204" pitchFamily="18" charset="0"/>
                              </a:rPr>
                              <m:t>𝑦</m:t>
                            </m:r>
                          </m:e>
                        </m:acc>
                        <m:r>
                          <a:rPr lang="en-GB" sz="2800" b="0" i="1" smtClean="0">
                            <a:latin typeface="Cambria Math" panose="02040503050406030204" pitchFamily="18" charset="0"/>
                          </a:rPr>
                          <m:t>=</m:t>
                        </m:r>
                        <m:r>
                          <a:rPr lang="en-GB" sz="2800" b="0" i="1" smtClean="0">
                            <a:latin typeface="Cambria Math" panose="02040503050406030204" pitchFamily="18" charset="0"/>
                          </a:rPr>
                          <m:t>𝑓</m:t>
                        </m:r>
                        <m:r>
                          <a:rPr lang="en-GB" sz="2800" b="0" i="1" smtClean="0">
                            <a:latin typeface="Cambria Math" panose="02040503050406030204" pitchFamily="18" charset="0"/>
                          </a:rPr>
                          <m:t>(</m:t>
                        </m:r>
                        <m:r>
                          <a:rPr lang="en-GB" sz="2800" b="0" i="1" smtClean="0">
                            <a:latin typeface="Cambria Math" panose="02040503050406030204" pitchFamily="18" charset="0"/>
                          </a:rPr>
                          <m:t>𝑥</m:t>
                        </m:r>
                        <m:r>
                          <a:rPr lang="en-GB" sz="2800" b="0" i="1" smtClean="0">
                            <a:latin typeface="Cambria Math" panose="02040503050406030204" pitchFamily="18" charset="0"/>
                          </a:rPr>
                          <m:t>)</m:t>
                        </m:r>
                      </m:oMath>
                    </m:oMathPara>
                  </a14:m>
                  <a:endParaRPr lang="en-GB" sz="2800" dirty="0"/>
                </a:p>
              </p:txBody>
            </p:sp>
          </mc:Choice>
          <mc:Fallback xmlns="">
            <p:sp>
              <p:nvSpPr>
                <p:cNvPr id="38" name="TextBox 37">
                  <a:extLst>
                    <a:ext uri="{FF2B5EF4-FFF2-40B4-BE49-F238E27FC236}">
                      <a16:creationId xmlns:a16="http://schemas.microsoft.com/office/drawing/2014/main" id="{12C72027-05D9-B57F-8FC8-56BD6AD106D5}"/>
                    </a:ext>
                  </a:extLst>
                </p:cNvPr>
                <p:cNvSpPr txBox="1">
                  <a:spLocks noRot="1" noChangeAspect="1" noMove="1" noResize="1" noEditPoints="1" noAdjustHandles="1" noChangeArrowheads="1" noChangeShapeType="1" noTextEdit="1"/>
                </p:cNvSpPr>
                <p:nvPr/>
              </p:nvSpPr>
              <p:spPr>
                <a:xfrm>
                  <a:off x="10369576" y="2760524"/>
                  <a:ext cx="1647694" cy="523220"/>
                </a:xfrm>
                <a:prstGeom prst="rect">
                  <a:avLst/>
                </a:prstGeom>
                <a:blipFill>
                  <a:blip r:embed="rId11"/>
                  <a:stretch>
                    <a:fillRect t="-7143" r="-1527" b="-19048"/>
                  </a:stretch>
                </a:blipFill>
              </p:spPr>
              <p:txBody>
                <a:bodyPr/>
                <a:lstStyle/>
                <a:p>
                  <a:r>
                    <a:rPr lang="en-GB">
                      <a:noFill/>
                    </a:rPr>
                    <a:t> </a:t>
                  </a:r>
                </a:p>
              </p:txBody>
            </p:sp>
          </mc:Fallback>
        </mc:AlternateContent>
      </p:grpSp>
      <p:grpSp>
        <p:nvGrpSpPr>
          <p:cNvPr id="44" name="Group 43">
            <a:extLst>
              <a:ext uri="{FF2B5EF4-FFF2-40B4-BE49-F238E27FC236}">
                <a16:creationId xmlns:a16="http://schemas.microsoft.com/office/drawing/2014/main" id="{C08F4565-0DD9-1D71-4B07-F12D984CBBF3}"/>
              </a:ext>
            </a:extLst>
          </p:cNvPr>
          <p:cNvGrpSpPr/>
          <p:nvPr/>
        </p:nvGrpSpPr>
        <p:grpSpPr>
          <a:xfrm>
            <a:off x="6784769" y="4182757"/>
            <a:ext cx="4965282" cy="2679843"/>
            <a:chOff x="6784769" y="4182757"/>
            <a:chExt cx="4965282" cy="2679843"/>
          </a:xfrm>
        </p:grpSpPr>
        <p:sp>
          <p:nvSpPr>
            <p:cNvPr id="4" name="Freeform 3">
              <a:extLst>
                <a:ext uri="{FF2B5EF4-FFF2-40B4-BE49-F238E27FC236}">
                  <a16:creationId xmlns:a16="http://schemas.microsoft.com/office/drawing/2014/main" id="{68AAFAF7-6A51-BD6D-1869-96C645E5B82F}"/>
                </a:ext>
              </a:extLst>
            </p:cNvPr>
            <p:cNvSpPr/>
            <p:nvPr/>
          </p:nvSpPr>
          <p:spPr>
            <a:xfrm>
              <a:off x="6784769" y="4458247"/>
              <a:ext cx="1929463" cy="494650"/>
            </a:xfrm>
            <a:custGeom>
              <a:avLst/>
              <a:gdLst>
                <a:gd name="connsiteX0" fmla="*/ 0 w 2560320"/>
                <a:gd name="connsiteY0" fmla="*/ 126199 h 729703"/>
                <a:gd name="connsiteX1" fmla="*/ 1426464 w 2560320"/>
                <a:gd name="connsiteY1" fmla="*/ 43903 h 729703"/>
                <a:gd name="connsiteX2" fmla="*/ 2560320 w 2560320"/>
                <a:gd name="connsiteY2" fmla="*/ 729703 h 729703"/>
              </a:gdLst>
              <a:ahLst/>
              <a:cxnLst>
                <a:cxn ang="0">
                  <a:pos x="connsiteX0" y="connsiteY0"/>
                </a:cxn>
                <a:cxn ang="0">
                  <a:pos x="connsiteX1" y="connsiteY1"/>
                </a:cxn>
                <a:cxn ang="0">
                  <a:pos x="connsiteX2" y="connsiteY2"/>
                </a:cxn>
              </a:cxnLst>
              <a:rect l="l" t="t" r="r" b="b"/>
              <a:pathLst>
                <a:path w="2560320" h="729703">
                  <a:moveTo>
                    <a:pt x="0" y="126199"/>
                  </a:moveTo>
                  <a:cubicBezTo>
                    <a:pt x="499872" y="34759"/>
                    <a:pt x="999744" y="-56681"/>
                    <a:pt x="1426464" y="43903"/>
                  </a:cubicBezTo>
                  <a:cubicBezTo>
                    <a:pt x="1853184" y="144487"/>
                    <a:pt x="2206752" y="437095"/>
                    <a:pt x="2560320" y="729703"/>
                  </a:cubicBezTo>
                </a:path>
              </a:pathLst>
            </a:custGeom>
            <a:no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0" name="Group 39">
              <a:extLst>
                <a:ext uri="{FF2B5EF4-FFF2-40B4-BE49-F238E27FC236}">
                  <a16:creationId xmlns:a16="http://schemas.microsoft.com/office/drawing/2014/main" id="{9D8B4BAC-ED89-038E-C254-785BF1D72661}"/>
                </a:ext>
              </a:extLst>
            </p:cNvPr>
            <p:cNvGrpSpPr/>
            <p:nvPr/>
          </p:nvGrpSpPr>
          <p:grpSpPr>
            <a:xfrm>
              <a:off x="8889142" y="4645749"/>
              <a:ext cx="1813808" cy="1727491"/>
              <a:chOff x="8997295" y="4881724"/>
              <a:chExt cx="1813808" cy="1727491"/>
            </a:xfrm>
          </p:grpSpPr>
          <p:sp>
            <p:nvSpPr>
              <p:cNvPr id="21" name="Rounded Rectangle 20">
                <a:extLst>
                  <a:ext uri="{FF2B5EF4-FFF2-40B4-BE49-F238E27FC236}">
                    <a16:creationId xmlns:a16="http://schemas.microsoft.com/office/drawing/2014/main" id="{18E7271F-194E-EACE-D75E-36E3EE9DABA5}"/>
                  </a:ext>
                </a:extLst>
              </p:cNvPr>
              <p:cNvSpPr/>
              <p:nvPr/>
            </p:nvSpPr>
            <p:spPr>
              <a:xfrm>
                <a:off x="8997295" y="4881724"/>
                <a:ext cx="1813808" cy="1727491"/>
              </a:xfrm>
              <a:prstGeom prst="roundRect">
                <a:avLst/>
              </a:prstGeom>
              <a:noFill/>
              <a:ln w="635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E1D7DF23-5124-F502-6222-C2AA554A87C3}"/>
                  </a:ext>
                </a:extLst>
              </p:cNvPr>
              <p:cNvSpPr/>
              <p:nvPr/>
            </p:nvSpPr>
            <p:spPr>
              <a:xfrm>
                <a:off x="9011643" y="5029032"/>
                <a:ext cx="1781172" cy="1477328"/>
              </a:xfrm>
              <a:prstGeom prst="rect">
                <a:avLst/>
              </a:prstGeom>
            </p:spPr>
            <p:txBody>
              <a:bodyPr wrap="square">
                <a:spAutoFit/>
              </a:bodyPr>
              <a:lstStyle/>
              <a:p>
                <a:pPr algn="ctr"/>
                <a:r>
                  <a:rPr lang="en-GB" dirty="0">
                    <a:latin typeface="Times New Roman" panose="02020603050405020304" pitchFamily="18" charset="0"/>
                    <a:cs typeface="Times New Roman" panose="02020603050405020304" pitchFamily="18" charset="0"/>
                  </a:rPr>
                  <a:t>A football player is about to take a penalty. He is wearing a yellow shirt. </a:t>
                </a:r>
              </a:p>
            </p:txBody>
          </p:sp>
        </p:grpSp>
        <p:sp>
          <p:nvSpPr>
            <p:cNvPr id="34" name="Oval 33">
              <a:extLst>
                <a:ext uri="{FF2B5EF4-FFF2-40B4-BE49-F238E27FC236}">
                  <a16:creationId xmlns:a16="http://schemas.microsoft.com/office/drawing/2014/main" id="{7EC02BAC-EA51-8910-082F-106EE68B562F}"/>
                </a:ext>
              </a:extLst>
            </p:cNvPr>
            <p:cNvSpPr/>
            <p:nvPr/>
          </p:nvSpPr>
          <p:spPr>
            <a:xfrm>
              <a:off x="7420051" y="4182757"/>
              <a:ext cx="589935" cy="574240"/>
            </a:xfrm>
            <a:prstGeom prst="ellipse">
              <a:avLst/>
            </a:prstGeom>
            <a:solidFill>
              <a:schemeClr val="bg1">
                <a:lumMod val="95000"/>
              </a:schemeClr>
            </a:solid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CF1313B6-7B78-FC09-00A8-FDBDD34FB8DC}"/>
                    </a:ext>
                  </a:extLst>
                </p:cNvPr>
                <p:cNvSpPr txBox="1"/>
                <p:nvPr/>
              </p:nvSpPr>
              <p:spPr>
                <a:xfrm>
                  <a:off x="7457144" y="4234852"/>
                  <a:ext cx="5847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800" b="0" i="1" smtClean="0">
                                <a:latin typeface="Cambria Math" panose="02040503050406030204" pitchFamily="18" charset="0"/>
                              </a:rPr>
                            </m:ctrlPr>
                          </m:sSupPr>
                          <m:e>
                            <m:r>
                              <a:rPr lang="en-GB" sz="2800" i="1">
                                <a:latin typeface="Cambria Math" panose="02040503050406030204" pitchFamily="18" charset="0"/>
                              </a:rPr>
                              <m:t>𝑥</m:t>
                            </m:r>
                          </m:e>
                          <m:sup>
                            <m:r>
                              <a:rPr lang="en-GB" sz="2800" b="0" i="1" smtClean="0">
                                <a:latin typeface="Cambria Math" panose="02040503050406030204" pitchFamily="18" charset="0"/>
                              </a:rPr>
                              <m:t>′</m:t>
                            </m:r>
                          </m:sup>
                        </m:sSup>
                      </m:oMath>
                    </m:oMathPara>
                  </a14:m>
                  <a:endParaRPr lang="en-GB" sz="2800" dirty="0"/>
                </a:p>
              </p:txBody>
            </p:sp>
          </mc:Choice>
          <mc:Fallback xmlns="">
            <p:sp>
              <p:nvSpPr>
                <p:cNvPr id="37" name="TextBox 36">
                  <a:extLst>
                    <a:ext uri="{FF2B5EF4-FFF2-40B4-BE49-F238E27FC236}">
                      <a16:creationId xmlns:a16="http://schemas.microsoft.com/office/drawing/2014/main" id="{CF1313B6-7B78-FC09-00A8-FDBDD34FB8DC}"/>
                    </a:ext>
                  </a:extLst>
                </p:cNvPr>
                <p:cNvSpPr txBox="1">
                  <a:spLocks noRot="1" noChangeAspect="1" noMove="1" noResize="1" noEditPoints="1" noAdjustHandles="1" noChangeArrowheads="1" noChangeShapeType="1" noTextEdit="1"/>
                </p:cNvSpPr>
                <p:nvPr/>
              </p:nvSpPr>
              <p:spPr>
                <a:xfrm>
                  <a:off x="7457144" y="4234852"/>
                  <a:ext cx="584711" cy="523220"/>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F82207D-660A-1D01-EC1F-047D531F1D53}"/>
                    </a:ext>
                  </a:extLst>
                </p:cNvPr>
                <p:cNvSpPr txBox="1"/>
                <p:nvPr/>
              </p:nvSpPr>
              <p:spPr>
                <a:xfrm>
                  <a:off x="10102356" y="6339380"/>
                  <a:ext cx="164769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2800" i="1">
                                <a:latin typeface="Cambria Math" panose="02040503050406030204" pitchFamily="18" charset="0"/>
                              </a:rPr>
                            </m:ctrlPr>
                          </m:accPr>
                          <m:e>
                            <m:r>
                              <a:rPr lang="en-GB" sz="2800" i="1">
                                <a:latin typeface="Cambria Math" panose="02040503050406030204" pitchFamily="18" charset="0"/>
                              </a:rPr>
                              <m:t>𝑦</m:t>
                            </m:r>
                          </m:e>
                        </m:acc>
                        <m:r>
                          <a:rPr lang="en-GB" sz="2800" b="0" i="1" smtClean="0">
                            <a:latin typeface="Cambria Math" panose="02040503050406030204" pitchFamily="18" charset="0"/>
                          </a:rPr>
                          <m:t>=</m:t>
                        </m:r>
                        <m:r>
                          <a:rPr lang="en-GB" sz="2800" b="0" i="1" smtClean="0">
                            <a:latin typeface="Cambria Math" panose="02040503050406030204" pitchFamily="18" charset="0"/>
                          </a:rPr>
                          <m:t>𝑓</m:t>
                        </m:r>
                        <m:r>
                          <a:rPr lang="en-GB" sz="2800" b="0" i="1" smtClean="0">
                            <a:latin typeface="Cambria Math" panose="02040503050406030204" pitchFamily="18" charset="0"/>
                          </a:rPr>
                          <m:t>(</m:t>
                        </m:r>
                        <m:r>
                          <a:rPr lang="en-GB" sz="2800" b="0" i="1" smtClean="0">
                            <a:latin typeface="Cambria Math" panose="02040503050406030204" pitchFamily="18" charset="0"/>
                          </a:rPr>
                          <m:t>𝑥</m:t>
                        </m:r>
                        <m:r>
                          <a:rPr lang="en-GB" sz="2800" b="0" i="1" smtClean="0">
                            <a:latin typeface="Cambria Math" panose="02040503050406030204" pitchFamily="18" charset="0"/>
                          </a:rPr>
                          <m:t>)</m:t>
                        </m:r>
                      </m:oMath>
                    </m:oMathPara>
                  </a14:m>
                  <a:endParaRPr lang="en-GB" sz="2800" dirty="0"/>
                </a:p>
              </p:txBody>
            </p:sp>
          </mc:Choice>
          <mc:Fallback xmlns="">
            <p:sp>
              <p:nvSpPr>
                <p:cNvPr id="39" name="TextBox 38">
                  <a:extLst>
                    <a:ext uri="{FF2B5EF4-FFF2-40B4-BE49-F238E27FC236}">
                      <a16:creationId xmlns:a16="http://schemas.microsoft.com/office/drawing/2014/main" id="{9F82207D-660A-1D01-EC1F-047D531F1D53}"/>
                    </a:ext>
                  </a:extLst>
                </p:cNvPr>
                <p:cNvSpPr txBox="1">
                  <a:spLocks noRot="1" noChangeAspect="1" noMove="1" noResize="1" noEditPoints="1" noAdjustHandles="1" noChangeArrowheads="1" noChangeShapeType="1" noTextEdit="1"/>
                </p:cNvSpPr>
                <p:nvPr/>
              </p:nvSpPr>
              <p:spPr>
                <a:xfrm>
                  <a:off x="10102356" y="6339380"/>
                  <a:ext cx="1647695" cy="523220"/>
                </a:xfrm>
                <a:prstGeom prst="rect">
                  <a:avLst/>
                </a:prstGeom>
                <a:blipFill>
                  <a:blip r:embed="rId13"/>
                  <a:stretch>
                    <a:fillRect t="-7143" r="-1527" b="-19048"/>
                  </a:stretch>
                </a:blipFill>
              </p:spPr>
              <p:txBody>
                <a:bodyPr/>
                <a:lstStyle/>
                <a:p>
                  <a:r>
                    <a:rPr lang="en-GB">
                      <a:noFill/>
                    </a:rPr>
                    <a:t> </a:t>
                  </a:r>
                </a:p>
              </p:txBody>
            </p:sp>
          </mc:Fallback>
        </mc:AlternateContent>
      </p:grpSp>
      <p:grpSp>
        <p:nvGrpSpPr>
          <p:cNvPr id="43" name="Group 42">
            <a:extLst>
              <a:ext uri="{FF2B5EF4-FFF2-40B4-BE49-F238E27FC236}">
                <a16:creationId xmlns:a16="http://schemas.microsoft.com/office/drawing/2014/main" id="{B590528A-8F66-0CE3-C98A-530DC37D8296}"/>
              </a:ext>
            </a:extLst>
          </p:cNvPr>
          <p:cNvGrpSpPr/>
          <p:nvPr/>
        </p:nvGrpSpPr>
        <p:grpSpPr>
          <a:xfrm>
            <a:off x="4595524" y="3215274"/>
            <a:ext cx="3643500" cy="3426183"/>
            <a:chOff x="4595524" y="3215274"/>
            <a:chExt cx="3643500" cy="3426183"/>
          </a:xfrm>
        </p:grpSpPr>
        <p:sp>
          <p:nvSpPr>
            <p:cNvPr id="6" name="Freeform 5">
              <a:extLst>
                <a:ext uri="{FF2B5EF4-FFF2-40B4-BE49-F238E27FC236}">
                  <a16:creationId xmlns:a16="http://schemas.microsoft.com/office/drawing/2014/main" id="{55FF73ED-1A29-5444-ACD5-3CBFDCA0A438}"/>
                </a:ext>
              </a:extLst>
            </p:cNvPr>
            <p:cNvSpPr/>
            <p:nvPr/>
          </p:nvSpPr>
          <p:spPr>
            <a:xfrm rot="20818207">
              <a:off x="6173212" y="3356419"/>
              <a:ext cx="1559420" cy="662614"/>
            </a:xfrm>
            <a:custGeom>
              <a:avLst/>
              <a:gdLst>
                <a:gd name="connsiteX0" fmla="*/ 0 w 694971"/>
                <a:gd name="connsiteY0" fmla="*/ 285917 h 662614"/>
                <a:gd name="connsiteX1" fmla="*/ 73152 w 694971"/>
                <a:gd name="connsiteY1" fmla="*/ 139613 h 662614"/>
                <a:gd name="connsiteX2" fmla="*/ 173736 w 694971"/>
                <a:gd name="connsiteY2" fmla="*/ 57317 h 662614"/>
                <a:gd name="connsiteX3" fmla="*/ 292608 w 694971"/>
                <a:gd name="connsiteY3" fmla="*/ 11597 h 662614"/>
                <a:gd name="connsiteX4" fmla="*/ 420624 w 694971"/>
                <a:gd name="connsiteY4" fmla="*/ 2453 h 662614"/>
                <a:gd name="connsiteX5" fmla="*/ 576072 w 694971"/>
                <a:gd name="connsiteY5" fmla="*/ 48173 h 662614"/>
                <a:gd name="connsiteX6" fmla="*/ 676656 w 694971"/>
                <a:gd name="connsiteY6" fmla="*/ 185333 h 662614"/>
                <a:gd name="connsiteX7" fmla="*/ 694944 w 694971"/>
                <a:gd name="connsiteY7" fmla="*/ 295061 h 662614"/>
                <a:gd name="connsiteX8" fmla="*/ 676656 w 694971"/>
                <a:gd name="connsiteY8" fmla="*/ 450509 h 662614"/>
                <a:gd name="connsiteX9" fmla="*/ 640080 w 694971"/>
                <a:gd name="connsiteY9" fmla="*/ 514517 h 662614"/>
                <a:gd name="connsiteX10" fmla="*/ 576072 w 694971"/>
                <a:gd name="connsiteY10" fmla="*/ 605957 h 662614"/>
                <a:gd name="connsiteX11" fmla="*/ 429768 w 694971"/>
                <a:gd name="connsiteY11" fmla="*/ 651677 h 662614"/>
                <a:gd name="connsiteX12" fmla="*/ 310896 w 694971"/>
                <a:gd name="connsiteY12" fmla="*/ 660821 h 662614"/>
                <a:gd name="connsiteX13" fmla="*/ 210312 w 694971"/>
                <a:gd name="connsiteY13" fmla="*/ 624245 h 662614"/>
                <a:gd name="connsiteX14" fmla="*/ 82296 w 694971"/>
                <a:gd name="connsiteY14" fmla="*/ 560237 h 662614"/>
                <a:gd name="connsiteX15" fmla="*/ 36576 w 694971"/>
                <a:gd name="connsiteY15" fmla="*/ 532805 h 662614"/>
                <a:gd name="connsiteX16" fmla="*/ 36576 w 694971"/>
                <a:gd name="connsiteY16" fmla="*/ 532805 h 66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4971" h="662614">
                  <a:moveTo>
                    <a:pt x="0" y="285917"/>
                  </a:moveTo>
                  <a:cubicBezTo>
                    <a:pt x="22098" y="231815"/>
                    <a:pt x="44196" y="177713"/>
                    <a:pt x="73152" y="139613"/>
                  </a:cubicBezTo>
                  <a:cubicBezTo>
                    <a:pt x="102108" y="101513"/>
                    <a:pt x="137160" y="78653"/>
                    <a:pt x="173736" y="57317"/>
                  </a:cubicBezTo>
                  <a:cubicBezTo>
                    <a:pt x="210312" y="35981"/>
                    <a:pt x="251460" y="20741"/>
                    <a:pt x="292608" y="11597"/>
                  </a:cubicBezTo>
                  <a:cubicBezTo>
                    <a:pt x="333756" y="2453"/>
                    <a:pt x="373380" y="-3643"/>
                    <a:pt x="420624" y="2453"/>
                  </a:cubicBezTo>
                  <a:cubicBezTo>
                    <a:pt x="467868" y="8549"/>
                    <a:pt x="533400" y="17693"/>
                    <a:pt x="576072" y="48173"/>
                  </a:cubicBezTo>
                  <a:cubicBezTo>
                    <a:pt x="618744" y="78653"/>
                    <a:pt x="656844" y="144185"/>
                    <a:pt x="676656" y="185333"/>
                  </a:cubicBezTo>
                  <a:cubicBezTo>
                    <a:pt x="696468" y="226481"/>
                    <a:pt x="694944" y="250865"/>
                    <a:pt x="694944" y="295061"/>
                  </a:cubicBezTo>
                  <a:cubicBezTo>
                    <a:pt x="694944" y="339257"/>
                    <a:pt x="685800" y="413933"/>
                    <a:pt x="676656" y="450509"/>
                  </a:cubicBezTo>
                  <a:cubicBezTo>
                    <a:pt x="667512" y="487085"/>
                    <a:pt x="656844" y="488609"/>
                    <a:pt x="640080" y="514517"/>
                  </a:cubicBezTo>
                  <a:cubicBezTo>
                    <a:pt x="623316" y="540425"/>
                    <a:pt x="611124" y="583097"/>
                    <a:pt x="576072" y="605957"/>
                  </a:cubicBezTo>
                  <a:cubicBezTo>
                    <a:pt x="541020" y="628817"/>
                    <a:pt x="473964" y="642533"/>
                    <a:pt x="429768" y="651677"/>
                  </a:cubicBezTo>
                  <a:cubicBezTo>
                    <a:pt x="385572" y="660821"/>
                    <a:pt x="347472" y="665393"/>
                    <a:pt x="310896" y="660821"/>
                  </a:cubicBezTo>
                  <a:cubicBezTo>
                    <a:pt x="274320" y="656249"/>
                    <a:pt x="248412" y="641009"/>
                    <a:pt x="210312" y="624245"/>
                  </a:cubicBezTo>
                  <a:cubicBezTo>
                    <a:pt x="172212" y="607481"/>
                    <a:pt x="82296" y="560237"/>
                    <a:pt x="82296" y="560237"/>
                  </a:cubicBezTo>
                  <a:cubicBezTo>
                    <a:pt x="53340" y="544997"/>
                    <a:pt x="36576" y="532805"/>
                    <a:pt x="36576" y="532805"/>
                  </a:cubicBezTo>
                  <a:lnTo>
                    <a:pt x="36576" y="532805"/>
                  </a:lnTo>
                </a:path>
              </a:pathLst>
            </a:custGeom>
            <a:noFill/>
            <a:ln w="63500">
              <a:solidFill>
                <a:schemeClr val="bg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8742B93D-C0C2-92F6-E389-7DAD0AC4E0FE}"/>
                </a:ext>
              </a:extLst>
            </p:cNvPr>
            <p:cNvPicPr>
              <a:picLocks noChangeAspect="1"/>
            </p:cNvPicPr>
            <p:nvPr/>
          </p:nvPicPr>
          <p:blipFill rotWithShape="1">
            <a:blip r:embed="rId14">
              <a:alphaModFix amt="70000"/>
            </a:blip>
            <a:srcRect l="20104" r="19937"/>
            <a:stretch/>
          </p:blipFill>
          <p:spPr>
            <a:xfrm>
              <a:off x="4595524" y="4339878"/>
              <a:ext cx="2010106" cy="2196185"/>
            </a:xfrm>
            <a:prstGeom prst="roundRect">
              <a:avLst/>
            </a:prstGeom>
            <a:ln>
              <a:noFill/>
            </a:ln>
            <a:effectLst>
              <a:softEdge rad="112500"/>
            </a:effectLst>
          </p:spPr>
        </p:pic>
        <p:sp>
          <p:nvSpPr>
            <p:cNvPr id="33" name="Oval 32">
              <a:extLst>
                <a:ext uri="{FF2B5EF4-FFF2-40B4-BE49-F238E27FC236}">
                  <a16:creationId xmlns:a16="http://schemas.microsoft.com/office/drawing/2014/main" id="{1E422882-5167-4BD9-3B76-1AD8AB2DDADA}"/>
                </a:ext>
              </a:extLst>
            </p:cNvPr>
            <p:cNvSpPr/>
            <p:nvPr/>
          </p:nvSpPr>
          <p:spPr>
            <a:xfrm>
              <a:off x="7388291" y="3215274"/>
              <a:ext cx="589935" cy="574240"/>
            </a:xfrm>
            <a:prstGeom prst="ellipse">
              <a:avLst/>
            </a:prstGeom>
            <a:solidFill>
              <a:schemeClr val="bg1">
                <a:lumMod val="95000"/>
              </a:schemeClr>
            </a:solidFill>
            <a:ln w="38100">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85562BF-D705-5EED-A627-5E557D8E41D7}"/>
                    </a:ext>
                  </a:extLst>
                </p:cNvPr>
                <p:cNvSpPr txBox="1"/>
                <p:nvPr/>
              </p:nvSpPr>
              <p:spPr>
                <a:xfrm>
                  <a:off x="7425275" y="3240784"/>
                  <a:ext cx="5847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sz="2800" b="0" i="1" smtClean="0">
                                <a:latin typeface="Cambria Math" panose="02040503050406030204" pitchFamily="18" charset="0"/>
                              </a:rPr>
                            </m:ctrlPr>
                          </m:sSupPr>
                          <m:e>
                            <m:r>
                              <a:rPr lang="en-GB" sz="2800" i="1">
                                <a:latin typeface="Cambria Math" panose="02040503050406030204" pitchFamily="18" charset="0"/>
                              </a:rPr>
                              <m:t>𝑥</m:t>
                            </m:r>
                          </m:e>
                          <m:sup>
                            <m:r>
                              <a:rPr lang="en-GB" sz="2800" b="0" i="1" smtClean="0">
                                <a:latin typeface="Cambria Math" panose="02040503050406030204" pitchFamily="18" charset="0"/>
                              </a:rPr>
                              <m:t>′</m:t>
                            </m:r>
                          </m:sup>
                        </m:sSup>
                      </m:oMath>
                    </m:oMathPara>
                  </a14:m>
                  <a:endParaRPr lang="en-GB" sz="2800" dirty="0"/>
                </a:p>
              </p:txBody>
            </p:sp>
          </mc:Choice>
          <mc:Fallback xmlns="">
            <p:sp>
              <p:nvSpPr>
                <p:cNvPr id="36" name="TextBox 35">
                  <a:extLst>
                    <a:ext uri="{FF2B5EF4-FFF2-40B4-BE49-F238E27FC236}">
                      <a16:creationId xmlns:a16="http://schemas.microsoft.com/office/drawing/2014/main" id="{585562BF-D705-5EED-A627-5E557D8E41D7}"/>
                    </a:ext>
                  </a:extLst>
                </p:cNvPr>
                <p:cNvSpPr txBox="1">
                  <a:spLocks noRot="1" noChangeAspect="1" noMove="1" noResize="1" noEditPoints="1" noAdjustHandles="1" noChangeArrowheads="1" noChangeShapeType="1" noTextEdit="1"/>
                </p:cNvSpPr>
                <p:nvPr/>
              </p:nvSpPr>
              <p:spPr>
                <a:xfrm>
                  <a:off x="7425275" y="3240784"/>
                  <a:ext cx="584711" cy="523220"/>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2CE59EC-FBA3-76ED-0330-54681492B604}"/>
                    </a:ext>
                  </a:extLst>
                </p:cNvPr>
                <p:cNvSpPr txBox="1"/>
                <p:nvPr/>
              </p:nvSpPr>
              <p:spPr>
                <a:xfrm>
                  <a:off x="6596203" y="6118237"/>
                  <a:ext cx="164282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2800" b="0" i="1" smtClean="0">
                                <a:latin typeface="Cambria Math" panose="02040503050406030204" pitchFamily="18" charset="0"/>
                              </a:rPr>
                            </m:ctrlPr>
                          </m:accPr>
                          <m:e>
                            <m:r>
                              <a:rPr lang="en-GB" sz="2800" i="1">
                                <a:latin typeface="Cambria Math" panose="02040503050406030204" pitchFamily="18" charset="0"/>
                              </a:rPr>
                              <m:t>𝑥</m:t>
                            </m:r>
                          </m:e>
                        </m:acc>
                        <m:r>
                          <a:rPr lang="en-GB" sz="2800" b="0" i="1" smtClean="0">
                            <a:latin typeface="Cambria Math" panose="02040503050406030204" pitchFamily="18" charset="0"/>
                          </a:rPr>
                          <m:t>=</m:t>
                        </m:r>
                        <m:r>
                          <a:rPr lang="en-GB" sz="2800" b="0" i="1" smtClean="0">
                            <a:latin typeface="Cambria Math" panose="02040503050406030204" pitchFamily="18" charset="0"/>
                          </a:rPr>
                          <m:t>𝑓</m:t>
                        </m:r>
                        <m:r>
                          <a:rPr lang="en-GB" sz="2800" b="0" i="1" smtClean="0">
                            <a:latin typeface="Cambria Math" panose="02040503050406030204" pitchFamily="18" charset="0"/>
                          </a:rPr>
                          <m:t>(</m:t>
                        </m:r>
                        <m:r>
                          <a:rPr lang="en-GB" sz="2800" b="0" i="1" smtClean="0">
                            <a:latin typeface="Cambria Math" panose="02040503050406030204" pitchFamily="18" charset="0"/>
                          </a:rPr>
                          <m:t>𝑥</m:t>
                        </m:r>
                        <m:r>
                          <a:rPr lang="en-GB" sz="2800" b="0" i="1" smtClean="0">
                            <a:latin typeface="Cambria Math" panose="02040503050406030204" pitchFamily="18" charset="0"/>
                          </a:rPr>
                          <m:t>)</m:t>
                        </m:r>
                      </m:oMath>
                    </m:oMathPara>
                  </a14:m>
                  <a:endParaRPr lang="en-GB" sz="2800" dirty="0"/>
                </a:p>
              </p:txBody>
            </p:sp>
          </mc:Choice>
          <mc:Fallback xmlns="">
            <p:sp>
              <p:nvSpPr>
                <p:cNvPr id="41" name="TextBox 40">
                  <a:extLst>
                    <a:ext uri="{FF2B5EF4-FFF2-40B4-BE49-F238E27FC236}">
                      <a16:creationId xmlns:a16="http://schemas.microsoft.com/office/drawing/2014/main" id="{02CE59EC-FBA3-76ED-0330-54681492B604}"/>
                    </a:ext>
                  </a:extLst>
                </p:cNvPr>
                <p:cNvSpPr txBox="1">
                  <a:spLocks noRot="1" noChangeAspect="1" noMove="1" noResize="1" noEditPoints="1" noAdjustHandles="1" noChangeArrowheads="1" noChangeShapeType="1" noTextEdit="1"/>
                </p:cNvSpPr>
                <p:nvPr/>
              </p:nvSpPr>
              <p:spPr>
                <a:xfrm>
                  <a:off x="6596203" y="6118237"/>
                  <a:ext cx="1642821" cy="523220"/>
                </a:xfrm>
                <a:prstGeom prst="rect">
                  <a:avLst/>
                </a:prstGeom>
                <a:blipFill>
                  <a:blip r:embed="rId16"/>
                  <a:stretch>
                    <a:fillRect t="-4762" r="-1538" b="-19048"/>
                  </a:stretch>
                </a:blipFill>
              </p:spPr>
              <p:txBody>
                <a:bodyPr/>
                <a:lstStyle/>
                <a:p>
                  <a:r>
                    <a:rPr lang="en-GB">
                      <a:noFill/>
                    </a:rPr>
                    <a:t> </a:t>
                  </a:r>
                </a:p>
              </p:txBody>
            </p:sp>
          </mc:Fallback>
        </mc:AlternateContent>
      </p:grpSp>
    </p:spTree>
    <p:extLst>
      <p:ext uri="{BB962C8B-B14F-4D97-AF65-F5344CB8AC3E}">
        <p14:creationId xmlns:p14="http://schemas.microsoft.com/office/powerpoint/2010/main" val="39767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dissolv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Encoding models</a:t>
            </a:r>
          </a:p>
        </p:txBody>
      </p:sp>
      <p:pic>
        <p:nvPicPr>
          <p:cNvPr id="6" name="Picture 5">
            <a:extLst>
              <a:ext uri="{FF2B5EF4-FFF2-40B4-BE49-F238E27FC236}">
                <a16:creationId xmlns:a16="http://schemas.microsoft.com/office/drawing/2014/main" id="{D30B5D24-89F9-B678-7D6B-B363EBBED80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98348" l="950" r="100000"/>
                    </a14:imgEffect>
                  </a14:imgLayer>
                </a14:imgProps>
              </a:ext>
            </a:extLst>
          </a:blip>
          <a:srcRect b="5179"/>
          <a:stretch/>
        </p:blipFill>
        <p:spPr>
          <a:xfrm rot="315081">
            <a:off x="3112245" y="1962906"/>
            <a:ext cx="3052829" cy="2312523"/>
          </a:xfrm>
          <a:prstGeom prst="rect">
            <a:avLst/>
          </a:prstGeom>
        </p:spPr>
      </p:pic>
      <p:pic>
        <p:nvPicPr>
          <p:cNvPr id="7" name="Picture 10" descr="Image result for cat">
            <a:extLst>
              <a:ext uri="{FF2B5EF4-FFF2-40B4-BE49-F238E27FC236}">
                <a16:creationId xmlns:a16="http://schemas.microsoft.com/office/drawing/2014/main" id="{9AFC9CE3-6699-E636-78FF-83D8D36651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189"/>
          <a:stretch/>
        </p:blipFill>
        <p:spPr bwMode="auto">
          <a:xfrm>
            <a:off x="459723" y="2591389"/>
            <a:ext cx="1690807" cy="1400200"/>
          </a:xfrm>
          <a:prstGeom prst="round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BB51684-6194-3B14-0F5B-2AD759F1B44C}"/>
                  </a:ext>
                </a:extLst>
              </p:cNvPr>
              <p:cNvSpPr txBox="1"/>
              <p:nvPr/>
            </p:nvSpPr>
            <p:spPr>
              <a:xfrm>
                <a:off x="1051624" y="2051933"/>
                <a:ext cx="4680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sz="2800" dirty="0"/>
              </a:p>
            </p:txBody>
          </p:sp>
        </mc:Choice>
        <mc:Fallback xmlns="">
          <p:sp>
            <p:nvSpPr>
              <p:cNvPr id="2" name="TextBox 1">
                <a:extLst>
                  <a:ext uri="{FF2B5EF4-FFF2-40B4-BE49-F238E27FC236}">
                    <a16:creationId xmlns:a16="http://schemas.microsoft.com/office/drawing/2014/main" id="{7BB51684-6194-3B14-0F5B-2AD759F1B44C}"/>
                  </a:ext>
                </a:extLst>
              </p:cNvPr>
              <p:cNvSpPr txBox="1">
                <a:spLocks noRot="1" noChangeAspect="1" noMove="1" noResize="1" noEditPoints="1" noAdjustHandles="1" noChangeArrowheads="1" noChangeShapeType="1" noTextEdit="1"/>
              </p:cNvSpPr>
              <p:nvPr/>
            </p:nvSpPr>
            <p:spPr>
              <a:xfrm>
                <a:off x="1051624" y="2051933"/>
                <a:ext cx="468077" cy="523220"/>
              </a:xfrm>
              <a:prstGeom prst="rect">
                <a:avLst/>
              </a:prstGeom>
              <a:blipFill>
                <a:blip r:embed="rId7"/>
                <a:stretch>
                  <a:fillRect/>
                </a:stretch>
              </a:blipFill>
            </p:spPr>
            <p:txBody>
              <a:bodyPr/>
              <a:lstStyle/>
              <a:p>
                <a:r>
                  <a:rPr lang="en-GB">
                    <a:noFill/>
                  </a:rPr>
                  <a:t> </a:t>
                </a:r>
              </a:p>
            </p:txBody>
          </p:sp>
        </mc:Fallback>
      </mc:AlternateContent>
      <p:sp>
        <p:nvSpPr>
          <p:cNvPr id="15" name="Right Arrow 14">
            <a:extLst>
              <a:ext uri="{FF2B5EF4-FFF2-40B4-BE49-F238E27FC236}">
                <a16:creationId xmlns:a16="http://schemas.microsoft.com/office/drawing/2014/main" id="{D068AEA7-381A-2672-5B3C-72595571FF30}"/>
              </a:ext>
            </a:extLst>
          </p:cNvPr>
          <p:cNvSpPr/>
          <p:nvPr/>
        </p:nvSpPr>
        <p:spPr>
          <a:xfrm>
            <a:off x="2491792" y="2911785"/>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5A3438EB-0251-A5F3-4848-A3E4FC8A7F83}"/>
              </a:ext>
            </a:extLst>
          </p:cNvPr>
          <p:cNvCxnSpPr>
            <a:cxnSpLocks/>
          </p:cNvCxnSpPr>
          <p:nvPr/>
        </p:nvCxnSpPr>
        <p:spPr>
          <a:xfrm flipH="1">
            <a:off x="4642361" y="3458976"/>
            <a:ext cx="266405" cy="891925"/>
          </a:xfrm>
          <a:prstGeom prst="straightConnector1">
            <a:avLst/>
          </a:prstGeom>
          <a:ln w="38100">
            <a:solidFill>
              <a:schemeClr val="accent6"/>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54A417D-7DFA-531C-5443-2597385C4BDD}"/>
                  </a:ext>
                </a:extLst>
              </p:cNvPr>
              <p:cNvSpPr txBox="1"/>
              <p:nvPr/>
            </p:nvSpPr>
            <p:spPr>
              <a:xfrm>
                <a:off x="505833" y="4141535"/>
                <a:ext cx="1593577" cy="1461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r>
                        <a:rPr lang="en-GB" sz="2800" b="0" i="1" smtClean="0">
                          <a:latin typeface="Cambria Math" panose="02040503050406030204" pitchFamily="18" charset="0"/>
                        </a:rPr>
                        <m:t>=</m:t>
                      </m:r>
                      <m:d>
                        <m:dPr>
                          <m:begChr m:val="["/>
                          <m:endChr m:val="]"/>
                          <m:ctrlPr>
                            <a:rPr lang="en-GB" sz="2800" b="0" i="1" smtClean="0">
                              <a:latin typeface="Cambria Math" panose="02040503050406030204" pitchFamily="18" charset="0"/>
                            </a:rPr>
                          </m:ctrlPr>
                        </m:dPr>
                        <m:e>
                          <m:f>
                            <m:fPr>
                              <m:type m:val="noBar"/>
                              <m:ctrlPr>
                                <a:rPr lang="en-GB" sz="2800" i="1">
                                  <a:latin typeface="Cambria Math" panose="02040503050406030204" pitchFamily="18" charset="0"/>
                                </a:rPr>
                              </m:ctrlPr>
                            </m:fPr>
                            <m:num>
                              <m:f>
                                <m:fPr>
                                  <m:type m:val="noBar"/>
                                  <m:ctrlPr>
                                    <a:rPr lang="en-GB" sz="2800" i="1">
                                      <a:latin typeface="Cambria Math" panose="02040503050406030204" pitchFamily="18" charset="0"/>
                                    </a:rPr>
                                  </m:ctrlPr>
                                </m:fPr>
                                <m:num>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1</m:t>
                                      </m:r>
                                    </m:sub>
                                  </m:sSub>
                                </m:num>
                                <m:den>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b="0" i="1" smtClean="0">
                                          <a:latin typeface="Cambria Math" panose="02040503050406030204" pitchFamily="18" charset="0"/>
                                        </a:rPr>
                                        <m:t>2</m:t>
                                      </m:r>
                                    </m:sub>
                                  </m:sSub>
                                </m:den>
                              </m:f>
                            </m:num>
                            <m:den>
                              <m:f>
                                <m:fPr>
                                  <m:type m:val="noBar"/>
                                  <m:ctrlPr>
                                    <a:rPr lang="en-GB" sz="2800" i="1">
                                      <a:latin typeface="Cambria Math" panose="02040503050406030204" pitchFamily="18" charset="0"/>
                                    </a:rPr>
                                  </m:ctrlPr>
                                </m:fPr>
                                <m:num>
                                  <m:eqArr>
                                    <m:eqArrPr>
                                      <m:ctrlPr>
                                        <a:rPr lang="en-GB" sz="2800" i="1">
                                          <a:latin typeface="Cambria Math" panose="02040503050406030204" pitchFamily="18" charset="0"/>
                                        </a:rPr>
                                      </m:ctrlPr>
                                    </m:eqArrPr>
                                    <m:e>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b="0" i="1" smtClean="0">
                                              <a:latin typeface="Cambria Math" panose="02040503050406030204" pitchFamily="18" charset="0"/>
                                            </a:rPr>
                                            <m:t>3</m:t>
                                          </m:r>
                                        </m:sub>
                                      </m:sSub>
                                    </m:e>
                                    <m:e>
                                      <m:r>
                                        <a:rPr lang="en-GB" sz="2800" b="0" i="1" smtClean="0">
                                          <a:latin typeface="Cambria Math" panose="02040503050406030204" pitchFamily="18" charset="0"/>
                                        </a:rPr>
                                        <m:t>…</m:t>
                                      </m:r>
                                    </m:e>
                                  </m:eqArr>
                                </m:num>
                                <m:den>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b="0" i="1" smtClean="0">
                                          <a:latin typeface="Cambria Math" panose="02040503050406030204" pitchFamily="18" charset="0"/>
                                        </a:rPr>
                                        <m:t>𝑛</m:t>
                                      </m:r>
                                    </m:sub>
                                  </m:sSub>
                                </m:den>
                              </m:f>
                            </m:den>
                          </m:f>
                        </m:e>
                      </m:d>
                    </m:oMath>
                  </m:oMathPara>
                </a14:m>
                <a:endParaRPr lang="en-GB" sz="2800" dirty="0"/>
              </a:p>
            </p:txBody>
          </p:sp>
        </mc:Choice>
        <mc:Fallback xmlns="">
          <p:sp>
            <p:nvSpPr>
              <p:cNvPr id="37" name="TextBox 36">
                <a:extLst>
                  <a:ext uri="{FF2B5EF4-FFF2-40B4-BE49-F238E27FC236}">
                    <a16:creationId xmlns:a16="http://schemas.microsoft.com/office/drawing/2014/main" id="{854A417D-7DFA-531C-5443-2597385C4BDD}"/>
                  </a:ext>
                </a:extLst>
              </p:cNvPr>
              <p:cNvSpPr txBox="1">
                <a:spLocks noRot="1" noChangeAspect="1" noMove="1" noResize="1" noEditPoints="1" noAdjustHandles="1" noChangeArrowheads="1" noChangeShapeType="1" noTextEdit="1"/>
              </p:cNvSpPr>
              <p:nvPr/>
            </p:nvSpPr>
            <p:spPr>
              <a:xfrm>
                <a:off x="505833" y="4141535"/>
                <a:ext cx="1593577" cy="1461810"/>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0147DE56-3BED-FD87-E077-C090458AB370}"/>
                  </a:ext>
                </a:extLst>
              </p:cNvPr>
              <p:cNvSpPr/>
              <p:nvPr/>
            </p:nvSpPr>
            <p:spPr>
              <a:xfrm>
                <a:off x="3990457" y="2905780"/>
                <a:ext cx="13199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a:latin typeface="Cambria Math" panose="02040503050406030204" pitchFamily="18" charset="0"/>
                        </a:rPr>
                        <m:t>𝑓</m:t>
                      </m:r>
                      <m:r>
                        <a:rPr lang="en-GB" sz="2800" i="1">
                          <a:latin typeface="Cambria Math" panose="02040503050406030204" pitchFamily="18" charset="0"/>
                        </a:rPr>
                        <m:t>(</m:t>
                      </m:r>
                      <m:r>
                        <a:rPr lang="en-GB" sz="2800" i="1">
                          <a:latin typeface="Cambria Math" panose="02040503050406030204" pitchFamily="18" charset="0"/>
                        </a:rPr>
                        <m:t>𝑥</m:t>
                      </m:r>
                      <m:r>
                        <a:rPr lang="en-GB" sz="2800" i="1">
                          <a:latin typeface="Cambria Math" panose="02040503050406030204" pitchFamily="18" charset="0"/>
                        </a:rPr>
                        <m:t>,</m:t>
                      </m:r>
                      <m:r>
                        <a:rPr lang="en-GB" sz="2800" i="1">
                          <a:latin typeface="Cambria Math" panose="02040503050406030204" pitchFamily="18" charset="0"/>
                          <a:ea typeface="Cambria Math" panose="02040503050406030204" pitchFamily="18" charset="0"/>
                        </a:rPr>
                        <m:t>𝜃</m:t>
                      </m:r>
                      <m:r>
                        <a:rPr lang="en-GB" sz="2800" i="1">
                          <a:latin typeface="Cambria Math" panose="02040503050406030204" pitchFamily="18" charset="0"/>
                        </a:rPr>
                        <m:t>)</m:t>
                      </m:r>
                    </m:oMath>
                  </m:oMathPara>
                </a14:m>
                <a:endParaRPr lang="en-GB" sz="2800" dirty="0"/>
              </a:p>
            </p:txBody>
          </p:sp>
        </mc:Choice>
        <mc:Fallback xmlns="">
          <p:sp>
            <p:nvSpPr>
              <p:cNvPr id="52" name="Rectangle 51">
                <a:extLst>
                  <a:ext uri="{FF2B5EF4-FFF2-40B4-BE49-F238E27FC236}">
                    <a16:creationId xmlns:a16="http://schemas.microsoft.com/office/drawing/2014/main" id="{0147DE56-3BED-FD87-E077-C090458AB370}"/>
                  </a:ext>
                </a:extLst>
              </p:cNvPr>
              <p:cNvSpPr>
                <a:spLocks noRot="1" noChangeAspect="1" noMove="1" noResize="1" noEditPoints="1" noAdjustHandles="1" noChangeArrowheads="1" noChangeShapeType="1" noTextEdit="1"/>
              </p:cNvSpPr>
              <p:nvPr/>
            </p:nvSpPr>
            <p:spPr>
              <a:xfrm>
                <a:off x="3990457" y="2905780"/>
                <a:ext cx="1319977" cy="523220"/>
              </a:xfrm>
              <a:prstGeom prst="rect">
                <a:avLst/>
              </a:prstGeom>
              <a:blipFill>
                <a:blip r:embed="rId9"/>
                <a:stretch>
                  <a:fillRect l="-1905" r="-1905" b="-16279"/>
                </a:stretch>
              </a:blipFill>
            </p:spPr>
            <p:txBody>
              <a:bodyPr/>
              <a:lstStyle/>
              <a:p>
                <a:r>
                  <a:rPr lang="en-GB">
                    <a:noFill/>
                  </a:rPr>
                  <a:t> </a:t>
                </a:r>
              </a:p>
            </p:txBody>
          </p:sp>
        </mc:Fallback>
      </mc:AlternateContent>
      <p:sp>
        <p:nvSpPr>
          <p:cNvPr id="53" name="Rounded Rectangle 52">
            <a:extLst>
              <a:ext uri="{FF2B5EF4-FFF2-40B4-BE49-F238E27FC236}">
                <a16:creationId xmlns:a16="http://schemas.microsoft.com/office/drawing/2014/main" id="{4200B5FE-DE28-32E2-3D78-EA3A09B2EF61}"/>
              </a:ext>
            </a:extLst>
          </p:cNvPr>
          <p:cNvSpPr/>
          <p:nvPr/>
        </p:nvSpPr>
        <p:spPr>
          <a:xfrm>
            <a:off x="3829308" y="2911785"/>
            <a:ext cx="1549320" cy="54719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3E7F5370-3380-334C-A81B-0EB363FF8255}"/>
                  </a:ext>
                </a:extLst>
              </p:cNvPr>
              <p:cNvSpPr/>
              <p:nvPr/>
            </p:nvSpPr>
            <p:spPr>
              <a:xfrm>
                <a:off x="4015696" y="2920504"/>
                <a:ext cx="14629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𝑓</m:t>
                      </m:r>
                      <m:r>
                        <a:rPr lang="en-GB" sz="2800" i="1" smtClean="0">
                          <a:latin typeface="Cambria Math" panose="02040503050406030204" pitchFamily="18" charset="0"/>
                        </a:rPr>
                        <m:t>(</m:t>
                      </m:r>
                      <m:r>
                        <a:rPr lang="en-GB" sz="2800" i="1" smtClean="0">
                          <a:latin typeface="Cambria Math" panose="02040503050406030204" pitchFamily="18" charset="0"/>
                        </a:rPr>
                        <m:t>𝑥</m:t>
                      </m:r>
                      <m:r>
                        <a:rPr lang="en-GB" sz="2800" i="1" smtClean="0">
                          <a:latin typeface="Cambria Math" panose="02040503050406030204" pitchFamily="18" charset="0"/>
                        </a:rPr>
                        <m:t>,</m:t>
                      </m:r>
                      <m:r>
                        <a:rPr lang="en-GB" sz="2800" b="0" i="1" smtClean="0">
                          <a:latin typeface="Cambria Math" panose="02040503050406030204" pitchFamily="18" charset="0"/>
                        </a:rPr>
                        <m:t>𝑊</m:t>
                      </m:r>
                      <m:r>
                        <a:rPr lang="en-GB" sz="2800" i="1">
                          <a:latin typeface="Cambria Math" panose="02040503050406030204" pitchFamily="18" charset="0"/>
                        </a:rPr>
                        <m:t>)</m:t>
                      </m:r>
                    </m:oMath>
                  </m:oMathPara>
                </a14:m>
                <a:endParaRPr lang="en-GB" sz="2800" dirty="0"/>
              </a:p>
            </p:txBody>
          </p:sp>
        </mc:Choice>
        <mc:Fallback xmlns="">
          <p:sp>
            <p:nvSpPr>
              <p:cNvPr id="54" name="Rectangle 53">
                <a:extLst>
                  <a:ext uri="{FF2B5EF4-FFF2-40B4-BE49-F238E27FC236}">
                    <a16:creationId xmlns:a16="http://schemas.microsoft.com/office/drawing/2014/main" id="{3E7F5370-3380-334C-A81B-0EB363FF8255}"/>
                  </a:ext>
                </a:extLst>
              </p:cNvPr>
              <p:cNvSpPr>
                <a:spLocks noRot="1" noChangeAspect="1" noMove="1" noResize="1" noEditPoints="1" noAdjustHandles="1" noChangeArrowheads="1" noChangeShapeType="1" noTextEdit="1"/>
              </p:cNvSpPr>
              <p:nvPr/>
            </p:nvSpPr>
            <p:spPr>
              <a:xfrm>
                <a:off x="4015696" y="2920504"/>
                <a:ext cx="1462965" cy="523220"/>
              </a:xfrm>
              <a:prstGeom prst="rect">
                <a:avLst/>
              </a:prstGeom>
              <a:blipFill>
                <a:blip r:embed="rId10"/>
                <a:stretch>
                  <a:fillRect l="-2586" r="-1724" b="-162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47EFAF8D-0877-3124-366F-3CBA79054302}"/>
                  </a:ext>
                </a:extLst>
              </p:cNvPr>
              <p:cNvSpPr/>
              <p:nvPr/>
            </p:nvSpPr>
            <p:spPr>
              <a:xfrm>
                <a:off x="3419955" y="1280796"/>
                <a:ext cx="269548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panose="02040503050406030204" pitchFamily="18" charset="0"/>
                            </a:rPr>
                            <m:t>𝑦</m:t>
                          </m:r>
                        </m:e>
                      </m:acc>
                      <m:r>
                        <a:rPr lang="en-GB" sz="3600" i="1">
                          <a:latin typeface="Cambria Math" panose="02040503050406030204" pitchFamily="18" charset="0"/>
                        </a:rPr>
                        <m:t>=</m:t>
                      </m:r>
                      <m:r>
                        <a:rPr lang="en-GB" sz="3600" i="1" smtClean="0">
                          <a:latin typeface="Cambria Math" panose="02040503050406030204" pitchFamily="18" charset="0"/>
                        </a:rPr>
                        <m:t>𝑓</m:t>
                      </m:r>
                      <m:r>
                        <a:rPr lang="en-GB" sz="3600" i="1" smtClean="0">
                          <a:latin typeface="Cambria Math" panose="02040503050406030204" pitchFamily="18" charset="0"/>
                        </a:rPr>
                        <m:t>(</m:t>
                      </m:r>
                      <m:r>
                        <a:rPr lang="en-GB" sz="3600" b="0" i="1" smtClean="0">
                          <a:latin typeface="Cambria Math" panose="02040503050406030204" pitchFamily="18" charset="0"/>
                        </a:rPr>
                        <m:t>𝑥</m:t>
                      </m:r>
                      <m:r>
                        <a:rPr lang="en-GB" sz="3600" i="1">
                          <a:latin typeface="Cambria Math" panose="02040503050406030204" pitchFamily="18" charset="0"/>
                        </a:rPr>
                        <m:t>,</m:t>
                      </m:r>
                      <m:r>
                        <a:rPr lang="en-GB" sz="3600" b="0" i="1" smtClean="0">
                          <a:latin typeface="Cambria Math" panose="02040503050406030204" pitchFamily="18" charset="0"/>
                        </a:rPr>
                        <m:t>𝑊</m:t>
                      </m:r>
                      <m:r>
                        <a:rPr lang="en-GB" sz="3600" i="1">
                          <a:latin typeface="Cambria Math" panose="02040503050406030204" pitchFamily="18" charset="0"/>
                        </a:rPr>
                        <m:t>)</m:t>
                      </m:r>
                    </m:oMath>
                  </m:oMathPara>
                </a14:m>
                <a:endParaRPr lang="en-GB" sz="3600" dirty="0"/>
              </a:p>
            </p:txBody>
          </p:sp>
        </mc:Choice>
        <mc:Fallback xmlns="">
          <p:sp>
            <p:nvSpPr>
              <p:cNvPr id="55" name="Rectangle 54">
                <a:extLst>
                  <a:ext uri="{FF2B5EF4-FFF2-40B4-BE49-F238E27FC236}">
                    <a16:creationId xmlns:a16="http://schemas.microsoft.com/office/drawing/2014/main" id="{47EFAF8D-0877-3124-366F-3CBA79054302}"/>
                  </a:ext>
                </a:extLst>
              </p:cNvPr>
              <p:cNvSpPr>
                <a:spLocks noRot="1" noChangeAspect="1" noMove="1" noResize="1" noEditPoints="1" noAdjustHandles="1" noChangeArrowheads="1" noChangeShapeType="1" noTextEdit="1"/>
              </p:cNvSpPr>
              <p:nvPr/>
            </p:nvSpPr>
            <p:spPr>
              <a:xfrm>
                <a:off x="3419955" y="1280796"/>
                <a:ext cx="2695481" cy="646331"/>
              </a:xfrm>
              <a:prstGeom prst="rect">
                <a:avLst/>
              </a:prstGeom>
              <a:blipFill>
                <a:blip r:embed="rId11"/>
                <a:stretch>
                  <a:fillRect l="-469" t="-7692" r="-1878" b="-23077"/>
                </a:stretch>
              </a:blipFill>
            </p:spPr>
            <p:txBody>
              <a:bodyPr/>
              <a:lstStyle/>
              <a:p>
                <a:r>
                  <a:rPr lang="en-GB">
                    <a:noFill/>
                  </a:rPr>
                  <a:t> </a:t>
                </a:r>
              </a:p>
            </p:txBody>
          </p:sp>
        </mc:Fallback>
      </mc:AlternateContent>
      <p:sp>
        <p:nvSpPr>
          <p:cNvPr id="96" name="Right Arrow 95">
            <a:extLst>
              <a:ext uri="{FF2B5EF4-FFF2-40B4-BE49-F238E27FC236}">
                <a16:creationId xmlns:a16="http://schemas.microsoft.com/office/drawing/2014/main" id="{AC4B636F-4E0C-02B2-AB9B-46EF39DC0059}"/>
              </a:ext>
            </a:extLst>
          </p:cNvPr>
          <p:cNvSpPr/>
          <p:nvPr/>
        </p:nvSpPr>
        <p:spPr>
          <a:xfrm>
            <a:off x="6376789" y="2799491"/>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7" name="TextBox 96">
                <a:extLst>
                  <a:ext uri="{FF2B5EF4-FFF2-40B4-BE49-F238E27FC236}">
                    <a16:creationId xmlns:a16="http://schemas.microsoft.com/office/drawing/2014/main" id="{3C802B01-6C50-11D0-E152-4DC396B751D0}"/>
                  </a:ext>
                </a:extLst>
              </p:cNvPr>
              <p:cNvSpPr txBox="1"/>
              <p:nvPr/>
            </p:nvSpPr>
            <p:spPr>
              <a:xfrm>
                <a:off x="7043565" y="2795306"/>
                <a:ext cx="5548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i="1">
                              <a:latin typeface="Cambria Math" panose="02040503050406030204" pitchFamily="18" charset="0"/>
                            </a:rPr>
                          </m:ctrlPr>
                        </m:accPr>
                        <m:e>
                          <m:r>
                            <a:rPr lang="en-GB" sz="3600" i="1">
                              <a:latin typeface="Cambria Math" panose="02040503050406030204" pitchFamily="18" charset="0"/>
                            </a:rPr>
                            <m:t>𝑦</m:t>
                          </m:r>
                        </m:e>
                      </m:acc>
                    </m:oMath>
                  </m:oMathPara>
                </a14:m>
                <a:endParaRPr lang="en-GB" sz="3600" dirty="0"/>
              </a:p>
            </p:txBody>
          </p:sp>
        </mc:Choice>
        <mc:Fallback>
          <p:sp>
            <p:nvSpPr>
              <p:cNvPr id="97" name="TextBox 96">
                <a:extLst>
                  <a:ext uri="{FF2B5EF4-FFF2-40B4-BE49-F238E27FC236}">
                    <a16:creationId xmlns:a16="http://schemas.microsoft.com/office/drawing/2014/main" id="{3C802B01-6C50-11D0-E152-4DC396B751D0}"/>
                  </a:ext>
                </a:extLst>
              </p:cNvPr>
              <p:cNvSpPr txBox="1">
                <a:spLocks noRot="1" noChangeAspect="1" noMove="1" noResize="1" noEditPoints="1" noAdjustHandles="1" noChangeArrowheads="1" noChangeShapeType="1" noTextEdit="1"/>
              </p:cNvSpPr>
              <p:nvPr/>
            </p:nvSpPr>
            <p:spPr>
              <a:xfrm>
                <a:off x="7043565" y="2795306"/>
                <a:ext cx="554831" cy="646331"/>
              </a:xfrm>
              <a:prstGeom prst="rect">
                <a:avLst/>
              </a:prstGeom>
              <a:blipFill>
                <a:blip r:embed="rId12"/>
                <a:stretch>
                  <a:fillRect l="-2222" t="-9615" r="-2222" b="-13462"/>
                </a:stretch>
              </a:blipFill>
            </p:spPr>
            <p:txBody>
              <a:bodyPr/>
              <a:lstStyle/>
              <a:p>
                <a:r>
                  <a:rPr lang="en-GB">
                    <a:noFill/>
                  </a:rPr>
                  <a:t> </a:t>
                </a:r>
              </a:p>
            </p:txBody>
          </p:sp>
        </mc:Fallback>
      </mc:AlternateContent>
      <p:sp>
        <p:nvSpPr>
          <p:cNvPr id="98" name="TextBox 97">
            <a:extLst>
              <a:ext uri="{FF2B5EF4-FFF2-40B4-BE49-F238E27FC236}">
                <a16:creationId xmlns:a16="http://schemas.microsoft.com/office/drawing/2014/main" id="{3BBE456D-A55C-AE42-9841-89EB78004DCA}"/>
              </a:ext>
            </a:extLst>
          </p:cNvPr>
          <p:cNvSpPr txBox="1"/>
          <p:nvPr/>
        </p:nvSpPr>
        <p:spPr>
          <a:xfrm>
            <a:off x="4426276" y="4358828"/>
            <a:ext cx="1647823" cy="461665"/>
          </a:xfrm>
          <a:prstGeom prst="rect">
            <a:avLst/>
          </a:prstGeom>
          <a:noFill/>
        </p:spPr>
        <p:txBody>
          <a:bodyPr wrap="none" rtlCol="0">
            <a:spAutoFit/>
          </a:bodyPr>
          <a:lstStyle/>
          <a:p>
            <a:r>
              <a:rPr lang="en-US" sz="2400" b="1" dirty="0">
                <a:solidFill>
                  <a:schemeClr val="accent6"/>
                </a:solidFill>
              </a:rPr>
              <a:t>parameters</a:t>
            </a:r>
          </a:p>
        </p:txBody>
      </p:sp>
      <p:sp>
        <p:nvSpPr>
          <p:cNvPr id="99" name="Rounded Rectangle 98">
            <a:extLst>
              <a:ext uri="{FF2B5EF4-FFF2-40B4-BE49-F238E27FC236}">
                <a16:creationId xmlns:a16="http://schemas.microsoft.com/office/drawing/2014/main" id="{B778E235-41A9-E2B7-863A-D9675025620A}"/>
              </a:ext>
            </a:extLst>
          </p:cNvPr>
          <p:cNvSpPr/>
          <p:nvPr/>
        </p:nvSpPr>
        <p:spPr>
          <a:xfrm>
            <a:off x="2979323" y="4380877"/>
            <a:ext cx="3329871" cy="2132218"/>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0" name="Picture 99">
            <a:extLst>
              <a:ext uri="{FF2B5EF4-FFF2-40B4-BE49-F238E27FC236}">
                <a16:creationId xmlns:a16="http://schemas.microsoft.com/office/drawing/2014/main" id="{CF7963C8-1AB4-C2CF-3B46-5C61AFF44D1E}"/>
              </a:ext>
            </a:extLst>
          </p:cNvPr>
          <p:cNvPicPr>
            <a:picLocks noChangeAspect="1"/>
          </p:cNvPicPr>
          <p:nvPr/>
        </p:nvPicPr>
        <p:blipFill>
          <a:blip r:embed="rId13"/>
          <a:stretch>
            <a:fillRect/>
          </a:stretch>
        </p:blipFill>
        <p:spPr>
          <a:xfrm>
            <a:off x="4260630" y="4817643"/>
            <a:ext cx="2003865" cy="914657"/>
          </a:xfrm>
          <a:prstGeom prst="rect">
            <a:avLst/>
          </a:prstGeom>
        </p:spPr>
      </p:pic>
      <p:pic>
        <p:nvPicPr>
          <p:cNvPr id="101" name="Picture 2" descr="Image result for imaging synaptic plasticity">
            <a:extLst>
              <a:ext uri="{FF2B5EF4-FFF2-40B4-BE49-F238E27FC236}">
                <a16:creationId xmlns:a16="http://schemas.microsoft.com/office/drawing/2014/main" id="{A4B355BD-0E2A-415C-48AF-CCAC124DEC0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43133" b="28860"/>
          <a:stretch/>
        </p:blipFill>
        <p:spPr bwMode="auto">
          <a:xfrm>
            <a:off x="3212851" y="4657809"/>
            <a:ext cx="747652" cy="7401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E6BF01DD-98FB-57FD-DB41-D7D90312030F}"/>
                  </a:ext>
                </a:extLst>
              </p:cNvPr>
              <p:cNvSpPr txBox="1"/>
              <p:nvPr/>
            </p:nvSpPr>
            <p:spPr>
              <a:xfrm>
                <a:off x="2933796" y="5875425"/>
                <a:ext cx="348377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𝑊</m:t>
                      </m:r>
                      <m:r>
                        <a:rPr lang="en-GB" sz="2800" b="0" i="1" smtClean="0">
                          <a:latin typeface="Cambria Math" panose="02040503050406030204" pitchFamily="18" charset="0"/>
                        </a:rPr>
                        <m:t>=</m:t>
                      </m:r>
                      <m:d>
                        <m:dPr>
                          <m:begChr m:val="["/>
                          <m:endChr m:val="]"/>
                          <m:ctrlPr>
                            <a:rPr lang="en-GB" sz="2800" b="0" i="1" smtClean="0">
                              <a:latin typeface="Cambria Math" panose="02040503050406030204" pitchFamily="18" charset="0"/>
                            </a:rPr>
                          </m:ctrlPr>
                        </m:dPr>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𝑤</m:t>
                              </m:r>
                            </m:e>
                            <m:sub>
                              <m:r>
                                <a:rPr lang="en-GB" sz="2800" b="0" i="1" smtClean="0">
                                  <a:latin typeface="Cambria Math" panose="02040503050406030204" pitchFamily="18" charset="0"/>
                                </a:rPr>
                                <m:t>1</m:t>
                              </m:r>
                            </m:sub>
                          </m:sSub>
                          <m:sSub>
                            <m:sSubPr>
                              <m:ctrlPr>
                                <a:rPr lang="en-GB" sz="2800" i="1">
                                  <a:latin typeface="Cambria Math" panose="02040503050406030204" pitchFamily="18" charset="0"/>
                                </a:rPr>
                              </m:ctrlPr>
                            </m:sSubPr>
                            <m:e>
                              <m:r>
                                <a:rPr lang="en-GB" sz="2800" i="1">
                                  <a:latin typeface="Cambria Math" panose="02040503050406030204" pitchFamily="18" charset="0"/>
                                </a:rPr>
                                <m:t>𝑤</m:t>
                              </m:r>
                            </m:e>
                            <m:sub>
                              <m:r>
                                <a:rPr lang="en-GB" sz="2800" b="0" i="1" smtClean="0">
                                  <a:latin typeface="Cambria Math" panose="02040503050406030204" pitchFamily="18" charset="0"/>
                                </a:rPr>
                                <m:t>2</m:t>
                              </m:r>
                            </m:sub>
                          </m:sSub>
                          <m:sSub>
                            <m:sSubPr>
                              <m:ctrlPr>
                                <a:rPr lang="en-GB" sz="2800" i="1">
                                  <a:latin typeface="Cambria Math" panose="02040503050406030204" pitchFamily="18" charset="0"/>
                                </a:rPr>
                              </m:ctrlPr>
                            </m:sSubPr>
                            <m:e>
                              <m:r>
                                <a:rPr lang="en-GB" sz="2800" i="1">
                                  <a:latin typeface="Cambria Math" panose="02040503050406030204" pitchFamily="18" charset="0"/>
                                </a:rPr>
                                <m:t>𝑤</m:t>
                              </m:r>
                            </m:e>
                            <m:sub>
                              <m:r>
                                <a:rPr lang="en-GB" sz="2800" b="0" i="1" smtClean="0">
                                  <a:latin typeface="Cambria Math" panose="02040503050406030204" pitchFamily="18" charset="0"/>
                                </a:rPr>
                                <m:t>3</m:t>
                              </m:r>
                            </m:sub>
                          </m:sSub>
                          <m:r>
                            <a:rPr lang="en-GB" sz="2800" b="0" i="1" smtClean="0">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𝑤</m:t>
                              </m:r>
                            </m:e>
                            <m:sub>
                              <m:r>
                                <a:rPr lang="en-GB" sz="2800" b="0" i="1" smtClean="0">
                                  <a:latin typeface="Cambria Math" panose="02040503050406030204" pitchFamily="18" charset="0"/>
                                </a:rPr>
                                <m:t>𝑛</m:t>
                              </m:r>
                            </m:sub>
                          </m:sSub>
                        </m:e>
                      </m:d>
                    </m:oMath>
                  </m:oMathPara>
                </a14:m>
                <a:endParaRPr lang="en-GB" sz="2800" dirty="0"/>
              </a:p>
            </p:txBody>
          </p:sp>
        </mc:Choice>
        <mc:Fallback xmlns="">
          <p:sp>
            <p:nvSpPr>
              <p:cNvPr id="102" name="TextBox 101">
                <a:extLst>
                  <a:ext uri="{FF2B5EF4-FFF2-40B4-BE49-F238E27FC236}">
                    <a16:creationId xmlns:a16="http://schemas.microsoft.com/office/drawing/2014/main" id="{E6BF01DD-98FB-57FD-DB41-D7D90312030F}"/>
                  </a:ext>
                </a:extLst>
              </p:cNvPr>
              <p:cNvSpPr txBox="1">
                <a:spLocks noRot="1" noChangeAspect="1" noMove="1" noResize="1" noEditPoints="1" noAdjustHandles="1" noChangeArrowheads="1" noChangeShapeType="1" noTextEdit="1"/>
              </p:cNvSpPr>
              <p:nvPr/>
            </p:nvSpPr>
            <p:spPr>
              <a:xfrm>
                <a:off x="2933796" y="5875425"/>
                <a:ext cx="3483774" cy="523220"/>
              </a:xfrm>
              <a:prstGeom prst="rect">
                <a:avLst/>
              </a:prstGeom>
              <a:blipFill>
                <a:blip r:embed="rId15"/>
                <a:stretch>
                  <a:fillRect/>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247282D4-8622-9AAD-589D-2AD140F1AC9A}"/>
              </a:ext>
            </a:extLst>
          </p:cNvPr>
          <p:cNvSpPr txBox="1"/>
          <p:nvPr/>
        </p:nvSpPr>
        <p:spPr>
          <a:xfrm>
            <a:off x="6578615" y="3410850"/>
            <a:ext cx="811954" cy="461665"/>
          </a:xfrm>
          <a:prstGeom prst="rect">
            <a:avLst/>
          </a:prstGeom>
          <a:noFill/>
        </p:spPr>
        <p:txBody>
          <a:bodyPr wrap="none" rtlCol="0">
            <a:spAutoFit/>
          </a:bodyPr>
          <a:lstStyle/>
          <a:p>
            <a:r>
              <a:rPr lang="en-GB" sz="2400" dirty="0"/>
              <a:t>“cat”</a:t>
            </a:r>
          </a:p>
        </p:txBody>
      </p:sp>
    </p:spTree>
    <p:extLst>
      <p:ext uri="{BB962C8B-B14F-4D97-AF65-F5344CB8AC3E}">
        <p14:creationId xmlns:p14="http://schemas.microsoft.com/office/powerpoint/2010/main" val="1535695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Encoding models</a:t>
            </a:r>
          </a:p>
        </p:txBody>
      </p:sp>
      <p:pic>
        <p:nvPicPr>
          <p:cNvPr id="6" name="Picture 5">
            <a:extLst>
              <a:ext uri="{FF2B5EF4-FFF2-40B4-BE49-F238E27FC236}">
                <a16:creationId xmlns:a16="http://schemas.microsoft.com/office/drawing/2014/main" id="{D30B5D24-89F9-B678-7D6B-B363EBBED80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98348" l="950" r="100000"/>
                    </a14:imgEffect>
                  </a14:imgLayer>
                </a14:imgProps>
              </a:ext>
            </a:extLst>
          </a:blip>
          <a:srcRect b="5179"/>
          <a:stretch/>
        </p:blipFill>
        <p:spPr>
          <a:xfrm rot="315081">
            <a:off x="3112245" y="1962906"/>
            <a:ext cx="3052829" cy="2312523"/>
          </a:xfrm>
          <a:prstGeom prst="rect">
            <a:avLst/>
          </a:prstGeom>
        </p:spPr>
      </p:pic>
      <p:pic>
        <p:nvPicPr>
          <p:cNvPr id="7" name="Picture 10" descr="Image result for cat">
            <a:extLst>
              <a:ext uri="{FF2B5EF4-FFF2-40B4-BE49-F238E27FC236}">
                <a16:creationId xmlns:a16="http://schemas.microsoft.com/office/drawing/2014/main" id="{9AFC9CE3-6699-E636-78FF-83D8D36651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189"/>
          <a:stretch/>
        </p:blipFill>
        <p:spPr bwMode="auto">
          <a:xfrm>
            <a:off x="459723" y="2591389"/>
            <a:ext cx="1690807" cy="1400200"/>
          </a:xfrm>
          <a:prstGeom prst="round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BB51684-6194-3B14-0F5B-2AD759F1B44C}"/>
                  </a:ext>
                </a:extLst>
              </p:cNvPr>
              <p:cNvSpPr txBox="1"/>
              <p:nvPr/>
            </p:nvSpPr>
            <p:spPr>
              <a:xfrm>
                <a:off x="1051624" y="2051933"/>
                <a:ext cx="4680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sz="2800" dirty="0"/>
              </a:p>
            </p:txBody>
          </p:sp>
        </mc:Choice>
        <mc:Fallback xmlns="">
          <p:sp>
            <p:nvSpPr>
              <p:cNvPr id="2" name="TextBox 1">
                <a:extLst>
                  <a:ext uri="{FF2B5EF4-FFF2-40B4-BE49-F238E27FC236}">
                    <a16:creationId xmlns:a16="http://schemas.microsoft.com/office/drawing/2014/main" id="{7BB51684-6194-3B14-0F5B-2AD759F1B44C}"/>
                  </a:ext>
                </a:extLst>
              </p:cNvPr>
              <p:cNvSpPr txBox="1">
                <a:spLocks noRot="1" noChangeAspect="1" noMove="1" noResize="1" noEditPoints="1" noAdjustHandles="1" noChangeArrowheads="1" noChangeShapeType="1" noTextEdit="1"/>
              </p:cNvSpPr>
              <p:nvPr/>
            </p:nvSpPr>
            <p:spPr>
              <a:xfrm>
                <a:off x="1051624" y="2051933"/>
                <a:ext cx="468077" cy="523220"/>
              </a:xfrm>
              <a:prstGeom prst="rect">
                <a:avLst/>
              </a:prstGeom>
              <a:blipFill>
                <a:blip r:embed="rId7"/>
                <a:stretch>
                  <a:fillRect/>
                </a:stretch>
              </a:blipFill>
            </p:spPr>
            <p:txBody>
              <a:bodyPr/>
              <a:lstStyle/>
              <a:p>
                <a:r>
                  <a:rPr lang="en-GB">
                    <a:noFill/>
                  </a:rPr>
                  <a:t> </a:t>
                </a:r>
              </a:p>
            </p:txBody>
          </p:sp>
        </mc:Fallback>
      </mc:AlternateContent>
      <p:sp>
        <p:nvSpPr>
          <p:cNvPr id="15" name="Right Arrow 14">
            <a:extLst>
              <a:ext uri="{FF2B5EF4-FFF2-40B4-BE49-F238E27FC236}">
                <a16:creationId xmlns:a16="http://schemas.microsoft.com/office/drawing/2014/main" id="{D068AEA7-381A-2672-5B3C-72595571FF30}"/>
              </a:ext>
            </a:extLst>
          </p:cNvPr>
          <p:cNvSpPr/>
          <p:nvPr/>
        </p:nvSpPr>
        <p:spPr>
          <a:xfrm>
            <a:off x="2491792" y="2911785"/>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5A3438EB-0251-A5F3-4848-A3E4FC8A7F83}"/>
              </a:ext>
            </a:extLst>
          </p:cNvPr>
          <p:cNvCxnSpPr>
            <a:cxnSpLocks/>
          </p:cNvCxnSpPr>
          <p:nvPr/>
        </p:nvCxnSpPr>
        <p:spPr>
          <a:xfrm flipH="1">
            <a:off x="4642361" y="3458976"/>
            <a:ext cx="266405" cy="891925"/>
          </a:xfrm>
          <a:prstGeom prst="straightConnector1">
            <a:avLst/>
          </a:prstGeom>
          <a:ln w="38100">
            <a:solidFill>
              <a:schemeClr val="accent6"/>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54A417D-7DFA-531C-5443-2597385C4BDD}"/>
                  </a:ext>
                </a:extLst>
              </p:cNvPr>
              <p:cNvSpPr txBox="1"/>
              <p:nvPr/>
            </p:nvSpPr>
            <p:spPr>
              <a:xfrm>
                <a:off x="505833" y="4141535"/>
                <a:ext cx="1593577" cy="1461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r>
                        <a:rPr lang="en-GB" sz="2800" b="0" i="1" smtClean="0">
                          <a:latin typeface="Cambria Math" panose="02040503050406030204" pitchFamily="18" charset="0"/>
                        </a:rPr>
                        <m:t>=</m:t>
                      </m:r>
                      <m:d>
                        <m:dPr>
                          <m:begChr m:val="["/>
                          <m:endChr m:val="]"/>
                          <m:ctrlPr>
                            <a:rPr lang="en-GB" sz="2800" b="0" i="1" smtClean="0">
                              <a:latin typeface="Cambria Math" panose="02040503050406030204" pitchFamily="18" charset="0"/>
                            </a:rPr>
                          </m:ctrlPr>
                        </m:dPr>
                        <m:e>
                          <m:f>
                            <m:fPr>
                              <m:type m:val="noBar"/>
                              <m:ctrlPr>
                                <a:rPr lang="en-GB" sz="2800" i="1">
                                  <a:latin typeface="Cambria Math" panose="02040503050406030204" pitchFamily="18" charset="0"/>
                                </a:rPr>
                              </m:ctrlPr>
                            </m:fPr>
                            <m:num>
                              <m:f>
                                <m:fPr>
                                  <m:type m:val="noBar"/>
                                  <m:ctrlPr>
                                    <a:rPr lang="en-GB" sz="2800" i="1">
                                      <a:latin typeface="Cambria Math" panose="02040503050406030204" pitchFamily="18" charset="0"/>
                                    </a:rPr>
                                  </m:ctrlPr>
                                </m:fPr>
                                <m:num>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1</m:t>
                                      </m:r>
                                    </m:sub>
                                  </m:sSub>
                                </m:num>
                                <m:den>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b="0" i="1" smtClean="0">
                                          <a:latin typeface="Cambria Math" panose="02040503050406030204" pitchFamily="18" charset="0"/>
                                        </a:rPr>
                                        <m:t>2</m:t>
                                      </m:r>
                                    </m:sub>
                                  </m:sSub>
                                </m:den>
                              </m:f>
                            </m:num>
                            <m:den>
                              <m:f>
                                <m:fPr>
                                  <m:type m:val="noBar"/>
                                  <m:ctrlPr>
                                    <a:rPr lang="en-GB" sz="2800" i="1">
                                      <a:latin typeface="Cambria Math" panose="02040503050406030204" pitchFamily="18" charset="0"/>
                                    </a:rPr>
                                  </m:ctrlPr>
                                </m:fPr>
                                <m:num>
                                  <m:eqArr>
                                    <m:eqArrPr>
                                      <m:ctrlPr>
                                        <a:rPr lang="en-GB" sz="2800" i="1">
                                          <a:latin typeface="Cambria Math" panose="02040503050406030204" pitchFamily="18" charset="0"/>
                                        </a:rPr>
                                      </m:ctrlPr>
                                    </m:eqArrPr>
                                    <m:e>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b="0" i="1" smtClean="0">
                                              <a:latin typeface="Cambria Math" panose="02040503050406030204" pitchFamily="18" charset="0"/>
                                            </a:rPr>
                                            <m:t>3</m:t>
                                          </m:r>
                                        </m:sub>
                                      </m:sSub>
                                    </m:e>
                                    <m:e>
                                      <m:r>
                                        <a:rPr lang="en-GB" sz="2800" b="0" i="1" smtClean="0">
                                          <a:latin typeface="Cambria Math" panose="02040503050406030204" pitchFamily="18" charset="0"/>
                                        </a:rPr>
                                        <m:t>…</m:t>
                                      </m:r>
                                    </m:e>
                                  </m:eqArr>
                                </m:num>
                                <m:den>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b="0" i="1" smtClean="0">
                                          <a:latin typeface="Cambria Math" panose="02040503050406030204" pitchFamily="18" charset="0"/>
                                        </a:rPr>
                                        <m:t>𝑛</m:t>
                                      </m:r>
                                    </m:sub>
                                  </m:sSub>
                                </m:den>
                              </m:f>
                            </m:den>
                          </m:f>
                        </m:e>
                      </m:d>
                    </m:oMath>
                  </m:oMathPara>
                </a14:m>
                <a:endParaRPr lang="en-GB" sz="2800" dirty="0"/>
              </a:p>
            </p:txBody>
          </p:sp>
        </mc:Choice>
        <mc:Fallback xmlns="">
          <p:sp>
            <p:nvSpPr>
              <p:cNvPr id="37" name="TextBox 36">
                <a:extLst>
                  <a:ext uri="{FF2B5EF4-FFF2-40B4-BE49-F238E27FC236}">
                    <a16:creationId xmlns:a16="http://schemas.microsoft.com/office/drawing/2014/main" id="{854A417D-7DFA-531C-5443-2597385C4BDD}"/>
                  </a:ext>
                </a:extLst>
              </p:cNvPr>
              <p:cNvSpPr txBox="1">
                <a:spLocks noRot="1" noChangeAspect="1" noMove="1" noResize="1" noEditPoints="1" noAdjustHandles="1" noChangeArrowheads="1" noChangeShapeType="1" noTextEdit="1"/>
              </p:cNvSpPr>
              <p:nvPr/>
            </p:nvSpPr>
            <p:spPr>
              <a:xfrm>
                <a:off x="505833" y="4141535"/>
                <a:ext cx="1593577" cy="1461810"/>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0147DE56-3BED-FD87-E077-C090458AB370}"/>
                  </a:ext>
                </a:extLst>
              </p:cNvPr>
              <p:cNvSpPr/>
              <p:nvPr/>
            </p:nvSpPr>
            <p:spPr>
              <a:xfrm>
                <a:off x="3990457" y="2905780"/>
                <a:ext cx="13199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a:latin typeface="Cambria Math" panose="02040503050406030204" pitchFamily="18" charset="0"/>
                        </a:rPr>
                        <m:t>𝑓</m:t>
                      </m:r>
                      <m:r>
                        <a:rPr lang="en-GB" sz="2800" i="1">
                          <a:latin typeface="Cambria Math" panose="02040503050406030204" pitchFamily="18" charset="0"/>
                        </a:rPr>
                        <m:t>(</m:t>
                      </m:r>
                      <m:r>
                        <a:rPr lang="en-GB" sz="2800" i="1">
                          <a:latin typeface="Cambria Math" panose="02040503050406030204" pitchFamily="18" charset="0"/>
                        </a:rPr>
                        <m:t>𝑥</m:t>
                      </m:r>
                      <m:r>
                        <a:rPr lang="en-GB" sz="2800" i="1">
                          <a:latin typeface="Cambria Math" panose="02040503050406030204" pitchFamily="18" charset="0"/>
                        </a:rPr>
                        <m:t>,</m:t>
                      </m:r>
                      <m:r>
                        <a:rPr lang="en-GB" sz="2800" i="1">
                          <a:latin typeface="Cambria Math" panose="02040503050406030204" pitchFamily="18" charset="0"/>
                          <a:ea typeface="Cambria Math" panose="02040503050406030204" pitchFamily="18" charset="0"/>
                        </a:rPr>
                        <m:t>𝜃</m:t>
                      </m:r>
                      <m:r>
                        <a:rPr lang="en-GB" sz="2800" i="1">
                          <a:latin typeface="Cambria Math" panose="02040503050406030204" pitchFamily="18" charset="0"/>
                        </a:rPr>
                        <m:t>)</m:t>
                      </m:r>
                    </m:oMath>
                  </m:oMathPara>
                </a14:m>
                <a:endParaRPr lang="en-GB" sz="2800" dirty="0"/>
              </a:p>
            </p:txBody>
          </p:sp>
        </mc:Choice>
        <mc:Fallback xmlns="">
          <p:sp>
            <p:nvSpPr>
              <p:cNvPr id="52" name="Rectangle 51">
                <a:extLst>
                  <a:ext uri="{FF2B5EF4-FFF2-40B4-BE49-F238E27FC236}">
                    <a16:creationId xmlns:a16="http://schemas.microsoft.com/office/drawing/2014/main" id="{0147DE56-3BED-FD87-E077-C090458AB370}"/>
                  </a:ext>
                </a:extLst>
              </p:cNvPr>
              <p:cNvSpPr>
                <a:spLocks noRot="1" noChangeAspect="1" noMove="1" noResize="1" noEditPoints="1" noAdjustHandles="1" noChangeArrowheads="1" noChangeShapeType="1" noTextEdit="1"/>
              </p:cNvSpPr>
              <p:nvPr/>
            </p:nvSpPr>
            <p:spPr>
              <a:xfrm>
                <a:off x="3990457" y="2905780"/>
                <a:ext cx="1319977" cy="523220"/>
              </a:xfrm>
              <a:prstGeom prst="rect">
                <a:avLst/>
              </a:prstGeom>
              <a:blipFill>
                <a:blip r:embed="rId9"/>
                <a:stretch>
                  <a:fillRect l="-1905" r="-1905" b="-16279"/>
                </a:stretch>
              </a:blipFill>
            </p:spPr>
            <p:txBody>
              <a:bodyPr/>
              <a:lstStyle/>
              <a:p>
                <a:r>
                  <a:rPr lang="en-GB">
                    <a:noFill/>
                  </a:rPr>
                  <a:t> </a:t>
                </a:r>
              </a:p>
            </p:txBody>
          </p:sp>
        </mc:Fallback>
      </mc:AlternateContent>
      <p:sp>
        <p:nvSpPr>
          <p:cNvPr id="53" name="Rounded Rectangle 52">
            <a:extLst>
              <a:ext uri="{FF2B5EF4-FFF2-40B4-BE49-F238E27FC236}">
                <a16:creationId xmlns:a16="http://schemas.microsoft.com/office/drawing/2014/main" id="{4200B5FE-DE28-32E2-3D78-EA3A09B2EF61}"/>
              </a:ext>
            </a:extLst>
          </p:cNvPr>
          <p:cNvSpPr/>
          <p:nvPr/>
        </p:nvSpPr>
        <p:spPr>
          <a:xfrm>
            <a:off x="3829308" y="2911785"/>
            <a:ext cx="1549320" cy="54719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3E7F5370-3380-334C-A81B-0EB363FF8255}"/>
                  </a:ext>
                </a:extLst>
              </p:cNvPr>
              <p:cNvSpPr/>
              <p:nvPr/>
            </p:nvSpPr>
            <p:spPr>
              <a:xfrm>
                <a:off x="4015696" y="2920504"/>
                <a:ext cx="14629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𝑓</m:t>
                      </m:r>
                      <m:r>
                        <a:rPr lang="en-GB" sz="2800" i="1" smtClean="0">
                          <a:latin typeface="Cambria Math" panose="02040503050406030204" pitchFamily="18" charset="0"/>
                        </a:rPr>
                        <m:t>(</m:t>
                      </m:r>
                      <m:r>
                        <a:rPr lang="en-GB" sz="2800" i="1" smtClean="0">
                          <a:latin typeface="Cambria Math" panose="02040503050406030204" pitchFamily="18" charset="0"/>
                        </a:rPr>
                        <m:t>𝑥</m:t>
                      </m:r>
                      <m:r>
                        <a:rPr lang="en-GB" sz="2800" i="1" smtClean="0">
                          <a:latin typeface="Cambria Math" panose="02040503050406030204" pitchFamily="18" charset="0"/>
                        </a:rPr>
                        <m:t>,</m:t>
                      </m:r>
                      <m:r>
                        <a:rPr lang="en-GB" sz="2800" b="0" i="1" smtClean="0">
                          <a:latin typeface="Cambria Math" panose="02040503050406030204" pitchFamily="18" charset="0"/>
                        </a:rPr>
                        <m:t>𝑊</m:t>
                      </m:r>
                      <m:r>
                        <a:rPr lang="en-GB" sz="2800" i="1">
                          <a:latin typeface="Cambria Math" panose="02040503050406030204" pitchFamily="18" charset="0"/>
                        </a:rPr>
                        <m:t>)</m:t>
                      </m:r>
                    </m:oMath>
                  </m:oMathPara>
                </a14:m>
                <a:endParaRPr lang="en-GB" sz="2800" dirty="0"/>
              </a:p>
            </p:txBody>
          </p:sp>
        </mc:Choice>
        <mc:Fallback xmlns="">
          <p:sp>
            <p:nvSpPr>
              <p:cNvPr id="54" name="Rectangle 53">
                <a:extLst>
                  <a:ext uri="{FF2B5EF4-FFF2-40B4-BE49-F238E27FC236}">
                    <a16:creationId xmlns:a16="http://schemas.microsoft.com/office/drawing/2014/main" id="{3E7F5370-3380-334C-A81B-0EB363FF8255}"/>
                  </a:ext>
                </a:extLst>
              </p:cNvPr>
              <p:cNvSpPr>
                <a:spLocks noRot="1" noChangeAspect="1" noMove="1" noResize="1" noEditPoints="1" noAdjustHandles="1" noChangeArrowheads="1" noChangeShapeType="1" noTextEdit="1"/>
              </p:cNvSpPr>
              <p:nvPr/>
            </p:nvSpPr>
            <p:spPr>
              <a:xfrm>
                <a:off x="4015696" y="2920504"/>
                <a:ext cx="1462965" cy="523220"/>
              </a:xfrm>
              <a:prstGeom prst="rect">
                <a:avLst/>
              </a:prstGeom>
              <a:blipFill>
                <a:blip r:embed="rId10"/>
                <a:stretch>
                  <a:fillRect l="-2586" r="-1724" b="-162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47EFAF8D-0877-3124-366F-3CBA79054302}"/>
                  </a:ext>
                </a:extLst>
              </p:cNvPr>
              <p:cNvSpPr/>
              <p:nvPr/>
            </p:nvSpPr>
            <p:spPr>
              <a:xfrm>
                <a:off x="3419955" y="1280796"/>
                <a:ext cx="269548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panose="02040503050406030204" pitchFamily="18" charset="0"/>
                            </a:rPr>
                            <m:t>𝑦</m:t>
                          </m:r>
                        </m:e>
                      </m:acc>
                      <m:r>
                        <a:rPr lang="en-GB" sz="3600" i="1">
                          <a:latin typeface="Cambria Math" panose="02040503050406030204" pitchFamily="18" charset="0"/>
                        </a:rPr>
                        <m:t>=</m:t>
                      </m:r>
                      <m:r>
                        <a:rPr lang="en-GB" sz="3600" i="1" smtClean="0">
                          <a:latin typeface="Cambria Math" panose="02040503050406030204" pitchFamily="18" charset="0"/>
                        </a:rPr>
                        <m:t>𝑓</m:t>
                      </m:r>
                      <m:r>
                        <a:rPr lang="en-GB" sz="3600" i="1" smtClean="0">
                          <a:latin typeface="Cambria Math" panose="02040503050406030204" pitchFamily="18" charset="0"/>
                        </a:rPr>
                        <m:t>(</m:t>
                      </m:r>
                      <m:r>
                        <a:rPr lang="en-GB" sz="3600" b="0" i="1" smtClean="0">
                          <a:latin typeface="Cambria Math" panose="02040503050406030204" pitchFamily="18" charset="0"/>
                        </a:rPr>
                        <m:t>𝑥</m:t>
                      </m:r>
                      <m:r>
                        <a:rPr lang="en-GB" sz="3600" i="1">
                          <a:latin typeface="Cambria Math" panose="02040503050406030204" pitchFamily="18" charset="0"/>
                        </a:rPr>
                        <m:t>,</m:t>
                      </m:r>
                      <m:r>
                        <a:rPr lang="en-GB" sz="3600" b="0" i="1" smtClean="0">
                          <a:latin typeface="Cambria Math" panose="02040503050406030204" pitchFamily="18" charset="0"/>
                        </a:rPr>
                        <m:t>𝑊</m:t>
                      </m:r>
                      <m:r>
                        <a:rPr lang="en-GB" sz="3600" i="1">
                          <a:latin typeface="Cambria Math" panose="02040503050406030204" pitchFamily="18" charset="0"/>
                        </a:rPr>
                        <m:t>)</m:t>
                      </m:r>
                    </m:oMath>
                  </m:oMathPara>
                </a14:m>
                <a:endParaRPr lang="en-GB" sz="3600" dirty="0"/>
              </a:p>
            </p:txBody>
          </p:sp>
        </mc:Choice>
        <mc:Fallback xmlns="">
          <p:sp>
            <p:nvSpPr>
              <p:cNvPr id="55" name="Rectangle 54">
                <a:extLst>
                  <a:ext uri="{FF2B5EF4-FFF2-40B4-BE49-F238E27FC236}">
                    <a16:creationId xmlns:a16="http://schemas.microsoft.com/office/drawing/2014/main" id="{47EFAF8D-0877-3124-366F-3CBA79054302}"/>
                  </a:ext>
                </a:extLst>
              </p:cNvPr>
              <p:cNvSpPr>
                <a:spLocks noRot="1" noChangeAspect="1" noMove="1" noResize="1" noEditPoints="1" noAdjustHandles="1" noChangeArrowheads="1" noChangeShapeType="1" noTextEdit="1"/>
              </p:cNvSpPr>
              <p:nvPr/>
            </p:nvSpPr>
            <p:spPr>
              <a:xfrm>
                <a:off x="3419955" y="1280796"/>
                <a:ext cx="2695481" cy="646331"/>
              </a:xfrm>
              <a:prstGeom prst="rect">
                <a:avLst/>
              </a:prstGeom>
              <a:blipFill>
                <a:blip r:embed="rId11"/>
                <a:stretch>
                  <a:fillRect l="-469" t="-7692" r="-1878" b="-23077"/>
                </a:stretch>
              </a:blipFill>
            </p:spPr>
            <p:txBody>
              <a:bodyPr/>
              <a:lstStyle/>
              <a:p>
                <a:r>
                  <a:rPr lang="en-GB">
                    <a:noFill/>
                  </a:rPr>
                  <a:t> </a:t>
                </a:r>
              </a:p>
            </p:txBody>
          </p:sp>
        </mc:Fallback>
      </mc:AlternateContent>
      <p:sp>
        <p:nvSpPr>
          <p:cNvPr id="78" name="Right Arrow 77">
            <a:extLst>
              <a:ext uri="{FF2B5EF4-FFF2-40B4-BE49-F238E27FC236}">
                <a16:creationId xmlns:a16="http://schemas.microsoft.com/office/drawing/2014/main" id="{6DD27DC6-AAA3-161A-16EF-A157F39F648A}"/>
              </a:ext>
            </a:extLst>
          </p:cNvPr>
          <p:cNvSpPr/>
          <p:nvPr/>
        </p:nvSpPr>
        <p:spPr>
          <a:xfrm>
            <a:off x="6376789" y="2799491"/>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6BA46E57-3743-A5F4-52BA-036B4EE6A2DF}"/>
                  </a:ext>
                </a:extLst>
              </p:cNvPr>
              <p:cNvSpPr txBox="1"/>
              <p:nvPr/>
            </p:nvSpPr>
            <p:spPr>
              <a:xfrm>
                <a:off x="7032276" y="2795306"/>
                <a:ext cx="334841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i="1">
                              <a:latin typeface="Cambria Math" panose="02040503050406030204" pitchFamily="18" charset="0"/>
                            </a:rPr>
                          </m:ctrlPr>
                        </m:accPr>
                        <m:e>
                          <m:r>
                            <a:rPr lang="en-GB" sz="3600" i="1">
                              <a:latin typeface="Cambria Math" panose="02040503050406030204" pitchFamily="18" charset="0"/>
                            </a:rPr>
                            <m:t>𝑦</m:t>
                          </m:r>
                        </m:e>
                      </m:acc>
                      <m:r>
                        <a:rPr lang="en-GB" sz="3600" b="0" i="1" smtClean="0">
                          <a:latin typeface="Cambria Math" panose="02040503050406030204" pitchFamily="18" charset="0"/>
                        </a:rPr>
                        <m:t>=</m:t>
                      </m:r>
                      <m:r>
                        <m:rPr>
                          <m:sty m:val="p"/>
                        </m:rPr>
                        <a:rPr lang="el-GR" sz="3600" b="0" i="1" smtClean="0">
                          <a:latin typeface="Cambria Math" panose="02040503050406030204" pitchFamily="18" charset="0"/>
                          <a:ea typeface="Cambria Math" panose="02040503050406030204" pitchFamily="18" charset="0"/>
                        </a:rPr>
                        <m:t>Φ</m:t>
                      </m:r>
                      <m:d>
                        <m:dPr>
                          <m:begChr m:val="["/>
                          <m:endChr m:val="]"/>
                          <m:ctrlPr>
                            <a:rPr lang="en-GB" sz="3600" b="0" i="1" smtClean="0">
                              <a:latin typeface="Cambria Math" panose="02040503050406030204" pitchFamily="18" charset="0"/>
                            </a:rPr>
                          </m:ctrlPr>
                        </m:dPr>
                        <m:e>
                          <m:r>
                            <a:rPr lang="en-GB" sz="3600" i="1">
                              <a:latin typeface="Cambria Math" panose="02040503050406030204" pitchFamily="18" charset="0"/>
                            </a:rPr>
                            <m:t>𝑏</m:t>
                          </m:r>
                          <m:r>
                            <a:rPr lang="en-GB" sz="3600" i="1">
                              <a:latin typeface="Cambria Math" panose="02040503050406030204" pitchFamily="18" charset="0"/>
                            </a:rPr>
                            <m:t>+</m:t>
                          </m:r>
                          <m:r>
                            <a:rPr lang="en-GB" sz="3600" i="1">
                              <a:latin typeface="Cambria Math" panose="02040503050406030204" pitchFamily="18" charset="0"/>
                            </a:rPr>
                            <m:t>𝑊𝑥</m:t>
                          </m:r>
                        </m:e>
                      </m:d>
                    </m:oMath>
                  </m:oMathPara>
                </a14:m>
                <a:endParaRPr lang="en-GB" sz="3600" dirty="0"/>
              </a:p>
            </p:txBody>
          </p:sp>
        </mc:Choice>
        <mc:Fallback xmlns="">
          <p:sp>
            <p:nvSpPr>
              <p:cNvPr id="79" name="TextBox 78">
                <a:extLst>
                  <a:ext uri="{FF2B5EF4-FFF2-40B4-BE49-F238E27FC236}">
                    <a16:creationId xmlns:a16="http://schemas.microsoft.com/office/drawing/2014/main" id="{6BA46E57-3743-A5F4-52BA-036B4EE6A2DF}"/>
                  </a:ext>
                </a:extLst>
              </p:cNvPr>
              <p:cNvSpPr txBox="1">
                <a:spLocks noRot="1" noChangeAspect="1" noMove="1" noResize="1" noEditPoints="1" noAdjustHandles="1" noChangeArrowheads="1" noChangeShapeType="1" noTextEdit="1"/>
              </p:cNvSpPr>
              <p:nvPr/>
            </p:nvSpPr>
            <p:spPr>
              <a:xfrm>
                <a:off x="7032276" y="2795306"/>
                <a:ext cx="3348417" cy="646331"/>
              </a:xfrm>
              <a:prstGeom prst="rect">
                <a:avLst/>
              </a:prstGeom>
              <a:blipFill>
                <a:blip r:embed="rId12"/>
                <a:stretch>
                  <a:fillRect t="-9615" b="-134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299FB05-B357-1EDD-5AD5-B333A60AEDA6}"/>
                  </a:ext>
                </a:extLst>
              </p:cNvPr>
              <p:cNvSpPr txBox="1"/>
              <p:nvPr/>
            </p:nvSpPr>
            <p:spPr>
              <a:xfrm>
                <a:off x="6736700" y="1238451"/>
                <a:ext cx="1808251" cy="617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Φ</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𝑥</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r>
                                <a:rPr lang="en-GB" b="0" i="1" smtClean="0">
                                  <a:latin typeface="Cambria Math" panose="02040503050406030204" pitchFamily="18" charset="0"/>
                                </a:rPr>
                                <m:t>𝑥</m:t>
                              </m:r>
                            </m:sup>
                          </m:sSup>
                        </m:den>
                      </m:f>
                    </m:oMath>
                  </m:oMathPara>
                </a14:m>
                <a:endParaRPr lang="en-US" dirty="0"/>
              </a:p>
            </p:txBody>
          </p:sp>
        </mc:Choice>
        <mc:Fallback xmlns="">
          <p:sp>
            <p:nvSpPr>
              <p:cNvPr id="80" name="TextBox 79">
                <a:extLst>
                  <a:ext uri="{FF2B5EF4-FFF2-40B4-BE49-F238E27FC236}">
                    <a16:creationId xmlns:a16="http://schemas.microsoft.com/office/drawing/2014/main" id="{7299FB05-B357-1EDD-5AD5-B333A60AEDA6}"/>
                  </a:ext>
                </a:extLst>
              </p:cNvPr>
              <p:cNvSpPr txBox="1">
                <a:spLocks noRot="1" noChangeAspect="1" noMove="1" noResize="1" noEditPoints="1" noAdjustHandles="1" noChangeArrowheads="1" noChangeShapeType="1" noTextEdit="1"/>
              </p:cNvSpPr>
              <p:nvPr/>
            </p:nvSpPr>
            <p:spPr>
              <a:xfrm>
                <a:off x="6736700" y="1238451"/>
                <a:ext cx="1808251" cy="617348"/>
              </a:xfrm>
              <a:prstGeom prst="rect">
                <a:avLst/>
              </a:prstGeom>
              <a:blipFill>
                <a:blip r:embed="rId13"/>
                <a:stretch>
                  <a:fillRect b="-4082"/>
                </a:stretch>
              </a:blipFill>
            </p:spPr>
            <p:txBody>
              <a:bodyPr/>
              <a:lstStyle/>
              <a:p>
                <a:r>
                  <a:rPr lang="en-GB">
                    <a:noFill/>
                  </a:rPr>
                  <a:t> </a:t>
                </a:r>
              </a:p>
            </p:txBody>
          </p:sp>
        </mc:Fallback>
      </mc:AlternateContent>
      <p:sp>
        <p:nvSpPr>
          <p:cNvPr id="81" name="TextBox 80">
            <a:extLst>
              <a:ext uri="{FF2B5EF4-FFF2-40B4-BE49-F238E27FC236}">
                <a16:creationId xmlns:a16="http://schemas.microsoft.com/office/drawing/2014/main" id="{2320EF8F-220B-A65F-F171-BE591E622F78}"/>
              </a:ext>
            </a:extLst>
          </p:cNvPr>
          <p:cNvSpPr txBox="1"/>
          <p:nvPr/>
        </p:nvSpPr>
        <p:spPr>
          <a:xfrm>
            <a:off x="7130204" y="1908557"/>
            <a:ext cx="1159292" cy="461665"/>
          </a:xfrm>
          <a:prstGeom prst="rect">
            <a:avLst/>
          </a:prstGeom>
          <a:noFill/>
        </p:spPr>
        <p:txBody>
          <a:bodyPr wrap="none" rtlCol="0">
            <a:spAutoFit/>
          </a:bodyPr>
          <a:lstStyle/>
          <a:p>
            <a:r>
              <a:rPr lang="en-GB" sz="2400" dirty="0"/>
              <a:t>sigmoid</a:t>
            </a: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BC938A17-F219-09C1-536F-E2B45C850DE5}"/>
                  </a:ext>
                </a:extLst>
              </p:cNvPr>
              <p:cNvSpPr txBox="1"/>
              <p:nvPr/>
            </p:nvSpPr>
            <p:spPr>
              <a:xfrm>
                <a:off x="9502798" y="1174396"/>
                <a:ext cx="2523896" cy="12662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𝑊𝑥</m:t>
                      </m:r>
                      <m:r>
                        <a:rPr lang="en-GB" sz="2800" b="0" i="1" smtClean="0">
                          <a:latin typeface="Cambria Math" panose="02040503050406030204" pitchFamily="18" charset="0"/>
                        </a:rPr>
                        <m:t>=</m:t>
                      </m:r>
                      <m:nary>
                        <m:naryPr>
                          <m:chr m:val="∑"/>
                          <m:ctrlPr>
                            <a:rPr lang="en-GB" sz="2800" b="0" i="1" smtClean="0">
                              <a:latin typeface="Cambria Math" panose="02040503050406030204" pitchFamily="18" charset="0"/>
                            </a:rPr>
                          </m:ctrlPr>
                        </m:naryPr>
                        <m:sub>
                          <m:r>
                            <m:rPr>
                              <m:brk m:alnAt="23"/>
                            </m:rPr>
                            <a:rPr lang="en-GB" sz="2800" b="0" i="1" smtClean="0">
                              <a:latin typeface="Cambria Math" panose="02040503050406030204" pitchFamily="18" charset="0"/>
                            </a:rPr>
                            <m:t>1</m:t>
                          </m:r>
                        </m:sub>
                        <m:sup>
                          <m:r>
                            <a:rPr lang="en-GB" sz="2800" b="0" i="1" smtClean="0">
                              <a:latin typeface="Cambria Math" panose="02040503050406030204" pitchFamily="18" charset="0"/>
                            </a:rPr>
                            <m:t>𝑛</m:t>
                          </m:r>
                        </m:sup>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𝑊</m:t>
                              </m:r>
                            </m:e>
                            <m:sub>
                              <m:r>
                                <a:rPr lang="en-GB" sz="2800" b="0" i="1" smtClean="0">
                                  <a:latin typeface="Cambria Math" panose="02040503050406030204" pitchFamily="18" charset="0"/>
                                </a:rPr>
                                <m:t>𝑖</m:t>
                              </m:r>
                            </m:sub>
                          </m:sSub>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𝑖</m:t>
                              </m:r>
                            </m:sub>
                          </m:sSub>
                        </m:e>
                      </m:nary>
                    </m:oMath>
                  </m:oMathPara>
                </a14:m>
                <a:endParaRPr lang="en-US" sz="2800" dirty="0"/>
              </a:p>
            </p:txBody>
          </p:sp>
        </mc:Choice>
        <mc:Fallback xmlns="">
          <p:sp>
            <p:nvSpPr>
              <p:cNvPr id="83" name="TextBox 82">
                <a:extLst>
                  <a:ext uri="{FF2B5EF4-FFF2-40B4-BE49-F238E27FC236}">
                    <a16:creationId xmlns:a16="http://schemas.microsoft.com/office/drawing/2014/main" id="{BC938A17-F219-09C1-536F-E2B45C850DE5}"/>
                  </a:ext>
                </a:extLst>
              </p:cNvPr>
              <p:cNvSpPr txBox="1">
                <a:spLocks noRot="1" noChangeAspect="1" noMove="1" noResize="1" noEditPoints="1" noAdjustHandles="1" noChangeArrowheads="1" noChangeShapeType="1" noTextEdit="1"/>
              </p:cNvSpPr>
              <p:nvPr/>
            </p:nvSpPr>
            <p:spPr>
              <a:xfrm>
                <a:off x="9502798" y="1174396"/>
                <a:ext cx="2523896" cy="1266244"/>
              </a:xfrm>
              <a:prstGeom prst="rect">
                <a:avLst/>
              </a:prstGeom>
              <a:blipFill>
                <a:blip r:embed="rId14"/>
                <a:stretch>
                  <a:fillRect l="-8000" t="-108000" b="-165000"/>
                </a:stretch>
              </a:blipFill>
            </p:spPr>
            <p:txBody>
              <a:bodyPr/>
              <a:lstStyle/>
              <a:p>
                <a:r>
                  <a:rPr lang="en-GB">
                    <a:noFill/>
                  </a:rPr>
                  <a:t> </a:t>
                </a:r>
              </a:p>
            </p:txBody>
          </p:sp>
        </mc:Fallback>
      </mc:AlternateContent>
      <p:cxnSp>
        <p:nvCxnSpPr>
          <p:cNvPr id="84" name="Straight Arrow Connector 83">
            <a:extLst>
              <a:ext uri="{FF2B5EF4-FFF2-40B4-BE49-F238E27FC236}">
                <a16:creationId xmlns:a16="http://schemas.microsoft.com/office/drawing/2014/main" id="{08458B09-CED9-7BA2-E8EF-479CD4AB6B8C}"/>
              </a:ext>
            </a:extLst>
          </p:cNvPr>
          <p:cNvCxnSpPr>
            <a:cxnSpLocks/>
          </p:cNvCxnSpPr>
          <p:nvPr/>
        </p:nvCxnSpPr>
        <p:spPr>
          <a:xfrm flipH="1">
            <a:off x="9850992" y="2489167"/>
            <a:ext cx="369322" cy="32236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6" name="Rounded Rectangle 85">
            <a:extLst>
              <a:ext uri="{FF2B5EF4-FFF2-40B4-BE49-F238E27FC236}">
                <a16:creationId xmlns:a16="http://schemas.microsoft.com/office/drawing/2014/main" id="{CB6D33FF-6D2E-7056-7CB3-38F05CF92F30}"/>
              </a:ext>
            </a:extLst>
          </p:cNvPr>
          <p:cNvSpPr/>
          <p:nvPr/>
        </p:nvSpPr>
        <p:spPr>
          <a:xfrm>
            <a:off x="9537332" y="1091210"/>
            <a:ext cx="2523896" cy="1349429"/>
          </a:xfrm>
          <a:prstGeom prst="roundRect">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CC373D0B-5ADD-44C7-1D67-7A21441E0A84}"/>
              </a:ext>
            </a:extLst>
          </p:cNvPr>
          <p:cNvSpPr txBox="1"/>
          <p:nvPr/>
        </p:nvSpPr>
        <p:spPr>
          <a:xfrm>
            <a:off x="4426276" y="4358828"/>
            <a:ext cx="1647823" cy="461665"/>
          </a:xfrm>
          <a:prstGeom prst="rect">
            <a:avLst/>
          </a:prstGeom>
          <a:noFill/>
        </p:spPr>
        <p:txBody>
          <a:bodyPr wrap="none" rtlCol="0">
            <a:spAutoFit/>
          </a:bodyPr>
          <a:lstStyle/>
          <a:p>
            <a:r>
              <a:rPr lang="en-US" sz="2400" b="1" dirty="0">
                <a:solidFill>
                  <a:schemeClr val="accent6"/>
                </a:solidFill>
              </a:rPr>
              <a:t>parameters</a:t>
            </a:r>
          </a:p>
        </p:txBody>
      </p:sp>
      <p:sp>
        <p:nvSpPr>
          <p:cNvPr id="31" name="Rounded Rectangle 30">
            <a:extLst>
              <a:ext uri="{FF2B5EF4-FFF2-40B4-BE49-F238E27FC236}">
                <a16:creationId xmlns:a16="http://schemas.microsoft.com/office/drawing/2014/main" id="{2D7A2B74-6F77-60EE-DD96-3A6625A61243}"/>
              </a:ext>
            </a:extLst>
          </p:cNvPr>
          <p:cNvSpPr/>
          <p:nvPr/>
        </p:nvSpPr>
        <p:spPr>
          <a:xfrm>
            <a:off x="2979323" y="4380877"/>
            <a:ext cx="3329871" cy="2132218"/>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33494B6-222A-49B8-1E40-D3C715D861A8}"/>
              </a:ext>
            </a:extLst>
          </p:cNvPr>
          <p:cNvPicPr>
            <a:picLocks noChangeAspect="1"/>
          </p:cNvPicPr>
          <p:nvPr/>
        </p:nvPicPr>
        <p:blipFill>
          <a:blip r:embed="rId15"/>
          <a:stretch>
            <a:fillRect/>
          </a:stretch>
        </p:blipFill>
        <p:spPr>
          <a:xfrm>
            <a:off x="4260630" y="4817643"/>
            <a:ext cx="2003865" cy="914657"/>
          </a:xfrm>
          <a:prstGeom prst="rect">
            <a:avLst/>
          </a:prstGeom>
        </p:spPr>
      </p:pic>
      <p:pic>
        <p:nvPicPr>
          <p:cNvPr id="33" name="Picture 2" descr="Image result for imaging synaptic plasticity">
            <a:extLst>
              <a:ext uri="{FF2B5EF4-FFF2-40B4-BE49-F238E27FC236}">
                <a16:creationId xmlns:a16="http://schemas.microsoft.com/office/drawing/2014/main" id="{6AB44585-52A2-7B43-C02F-3C11B0F6F27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r="43133" b="28860"/>
          <a:stretch/>
        </p:blipFill>
        <p:spPr bwMode="auto">
          <a:xfrm>
            <a:off x="3212851" y="4657809"/>
            <a:ext cx="747652" cy="7401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6DD60CB-AFA5-26C5-ACAC-9C6710B21E78}"/>
                  </a:ext>
                </a:extLst>
              </p:cNvPr>
              <p:cNvSpPr txBox="1"/>
              <p:nvPr/>
            </p:nvSpPr>
            <p:spPr>
              <a:xfrm>
                <a:off x="2933796" y="5875425"/>
                <a:ext cx="348377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𝑊</m:t>
                      </m:r>
                      <m:r>
                        <a:rPr lang="en-GB" sz="2800" b="0" i="1" smtClean="0">
                          <a:latin typeface="Cambria Math" panose="02040503050406030204" pitchFamily="18" charset="0"/>
                        </a:rPr>
                        <m:t>=</m:t>
                      </m:r>
                      <m:d>
                        <m:dPr>
                          <m:begChr m:val="["/>
                          <m:endChr m:val="]"/>
                          <m:ctrlPr>
                            <a:rPr lang="en-GB" sz="2800" b="0" i="1" smtClean="0">
                              <a:latin typeface="Cambria Math" panose="02040503050406030204" pitchFamily="18" charset="0"/>
                            </a:rPr>
                          </m:ctrlPr>
                        </m:dPr>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𝑤</m:t>
                              </m:r>
                            </m:e>
                            <m:sub>
                              <m:r>
                                <a:rPr lang="en-GB" sz="2800" b="0" i="1" smtClean="0">
                                  <a:latin typeface="Cambria Math" panose="02040503050406030204" pitchFamily="18" charset="0"/>
                                </a:rPr>
                                <m:t>1</m:t>
                              </m:r>
                            </m:sub>
                          </m:sSub>
                          <m:sSub>
                            <m:sSubPr>
                              <m:ctrlPr>
                                <a:rPr lang="en-GB" sz="2800" i="1">
                                  <a:latin typeface="Cambria Math" panose="02040503050406030204" pitchFamily="18" charset="0"/>
                                </a:rPr>
                              </m:ctrlPr>
                            </m:sSubPr>
                            <m:e>
                              <m:r>
                                <a:rPr lang="en-GB" sz="2800" i="1">
                                  <a:latin typeface="Cambria Math" panose="02040503050406030204" pitchFamily="18" charset="0"/>
                                </a:rPr>
                                <m:t>𝑤</m:t>
                              </m:r>
                            </m:e>
                            <m:sub>
                              <m:r>
                                <a:rPr lang="en-GB" sz="2800" b="0" i="1" smtClean="0">
                                  <a:latin typeface="Cambria Math" panose="02040503050406030204" pitchFamily="18" charset="0"/>
                                </a:rPr>
                                <m:t>2</m:t>
                              </m:r>
                            </m:sub>
                          </m:sSub>
                          <m:sSub>
                            <m:sSubPr>
                              <m:ctrlPr>
                                <a:rPr lang="en-GB" sz="2800" i="1">
                                  <a:latin typeface="Cambria Math" panose="02040503050406030204" pitchFamily="18" charset="0"/>
                                </a:rPr>
                              </m:ctrlPr>
                            </m:sSubPr>
                            <m:e>
                              <m:r>
                                <a:rPr lang="en-GB" sz="2800" i="1">
                                  <a:latin typeface="Cambria Math" panose="02040503050406030204" pitchFamily="18" charset="0"/>
                                </a:rPr>
                                <m:t>𝑤</m:t>
                              </m:r>
                            </m:e>
                            <m:sub>
                              <m:r>
                                <a:rPr lang="en-GB" sz="2800" b="0" i="1" smtClean="0">
                                  <a:latin typeface="Cambria Math" panose="02040503050406030204" pitchFamily="18" charset="0"/>
                                </a:rPr>
                                <m:t>3</m:t>
                              </m:r>
                            </m:sub>
                          </m:sSub>
                          <m:r>
                            <a:rPr lang="en-GB" sz="2800" b="0" i="1" smtClean="0">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𝑤</m:t>
                              </m:r>
                            </m:e>
                            <m:sub>
                              <m:r>
                                <a:rPr lang="en-GB" sz="2800" b="0" i="1" smtClean="0">
                                  <a:latin typeface="Cambria Math" panose="02040503050406030204" pitchFamily="18" charset="0"/>
                                </a:rPr>
                                <m:t>𝑛</m:t>
                              </m:r>
                            </m:sub>
                          </m:sSub>
                        </m:e>
                      </m:d>
                    </m:oMath>
                  </m:oMathPara>
                </a14:m>
                <a:endParaRPr lang="en-GB" sz="2800" dirty="0"/>
              </a:p>
            </p:txBody>
          </p:sp>
        </mc:Choice>
        <mc:Fallback xmlns="">
          <p:sp>
            <p:nvSpPr>
              <p:cNvPr id="34" name="TextBox 33">
                <a:extLst>
                  <a:ext uri="{FF2B5EF4-FFF2-40B4-BE49-F238E27FC236}">
                    <a16:creationId xmlns:a16="http://schemas.microsoft.com/office/drawing/2014/main" id="{F6DD60CB-AFA5-26C5-ACAC-9C6710B21E78}"/>
                  </a:ext>
                </a:extLst>
              </p:cNvPr>
              <p:cNvSpPr txBox="1">
                <a:spLocks noRot="1" noChangeAspect="1" noMove="1" noResize="1" noEditPoints="1" noAdjustHandles="1" noChangeArrowheads="1" noChangeShapeType="1" noTextEdit="1"/>
              </p:cNvSpPr>
              <p:nvPr/>
            </p:nvSpPr>
            <p:spPr>
              <a:xfrm>
                <a:off x="2933796" y="5875425"/>
                <a:ext cx="3483774" cy="523220"/>
              </a:xfrm>
              <a:prstGeom prst="rect">
                <a:avLst/>
              </a:prstGeom>
              <a:blipFill>
                <a:blip r:embed="rId17"/>
                <a:stretch>
                  <a:fillRect/>
                </a:stretch>
              </a:blipFill>
            </p:spPr>
            <p:txBody>
              <a:bodyPr/>
              <a:lstStyle/>
              <a:p>
                <a:r>
                  <a:rPr lang="en-GB">
                    <a:noFill/>
                  </a:rPr>
                  <a:t> </a:t>
                </a:r>
              </a:p>
            </p:txBody>
          </p:sp>
        </mc:Fallback>
      </mc:AlternateContent>
      <p:cxnSp>
        <p:nvCxnSpPr>
          <p:cNvPr id="35" name="Straight Arrow Connector 34">
            <a:extLst>
              <a:ext uri="{FF2B5EF4-FFF2-40B4-BE49-F238E27FC236}">
                <a16:creationId xmlns:a16="http://schemas.microsoft.com/office/drawing/2014/main" id="{7B14BB4C-C6DC-16C1-24C7-EE5D6823B8D2}"/>
              </a:ext>
            </a:extLst>
          </p:cNvPr>
          <p:cNvCxnSpPr>
            <a:cxnSpLocks/>
          </p:cNvCxnSpPr>
          <p:nvPr/>
        </p:nvCxnSpPr>
        <p:spPr>
          <a:xfrm>
            <a:off x="7757976" y="2402306"/>
            <a:ext cx="423497" cy="42926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B04F89E3-A6EB-175D-1199-C7CFF36F527D}"/>
              </a:ext>
            </a:extLst>
          </p:cNvPr>
          <p:cNvSpPr/>
          <p:nvPr/>
        </p:nvSpPr>
        <p:spPr>
          <a:xfrm>
            <a:off x="6624560" y="1112043"/>
            <a:ext cx="2695903" cy="1257530"/>
          </a:xfrm>
          <a:prstGeom prst="roundRect">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41">
            <a:extLst>
              <a:ext uri="{FF2B5EF4-FFF2-40B4-BE49-F238E27FC236}">
                <a16:creationId xmlns:a16="http://schemas.microsoft.com/office/drawing/2014/main" id="{EA609EEF-DA9A-318E-9F37-73130E3390FA}"/>
              </a:ext>
            </a:extLst>
          </p:cNvPr>
          <p:cNvPicPr>
            <a:picLocks noChangeAspect="1"/>
          </p:cNvPicPr>
          <p:nvPr/>
        </p:nvPicPr>
        <p:blipFill>
          <a:blip r:embed="rId18"/>
          <a:stretch>
            <a:fillRect/>
          </a:stretch>
        </p:blipFill>
        <p:spPr>
          <a:xfrm>
            <a:off x="8401373" y="1551748"/>
            <a:ext cx="775380" cy="587641"/>
          </a:xfrm>
          <a:prstGeom prst="rect">
            <a:avLst/>
          </a:prstGeom>
        </p:spPr>
      </p:pic>
      <p:sp>
        <p:nvSpPr>
          <p:cNvPr id="4" name="TextBox 3">
            <a:extLst>
              <a:ext uri="{FF2B5EF4-FFF2-40B4-BE49-F238E27FC236}">
                <a16:creationId xmlns:a16="http://schemas.microsoft.com/office/drawing/2014/main" id="{8878FA9C-073D-8E35-6D13-5522E9598275}"/>
              </a:ext>
            </a:extLst>
          </p:cNvPr>
          <p:cNvSpPr txBox="1"/>
          <p:nvPr/>
        </p:nvSpPr>
        <p:spPr>
          <a:xfrm>
            <a:off x="6578615" y="3410850"/>
            <a:ext cx="811954" cy="461665"/>
          </a:xfrm>
          <a:prstGeom prst="rect">
            <a:avLst/>
          </a:prstGeom>
          <a:noFill/>
        </p:spPr>
        <p:txBody>
          <a:bodyPr wrap="none" rtlCol="0">
            <a:spAutoFit/>
          </a:bodyPr>
          <a:lstStyle/>
          <a:p>
            <a:r>
              <a:rPr lang="en-GB" sz="2400" dirty="0"/>
              <a:t>“cat”</a:t>
            </a:r>
          </a:p>
        </p:txBody>
      </p:sp>
    </p:spTree>
    <p:extLst>
      <p:ext uri="{BB962C8B-B14F-4D97-AF65-F5344CB8AC3E}">
        <p14:creationId xmlns:p14="http://schemas.microsoft.com/office/powerpoint/2010/main" val="2292530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8613552-6900-8F12-D487-171786D59972}"/>
              </a:ext>
            </a:extLst>
          </p:cNvPr>
          <p:cNvSpPr>
            <a:spLocks noChangeArrowheads="1"/>
          </p:cNvSpPr>
          <p:nvPr/>
        </p:nvSpPr>
        <p:spPr bwMode="auto">
          <a:xfrm>
            <a:off x="0" y="1"/>
            <a:ext cx="12192000" cy="1012826"/>
          </a:xfrm>
          <a:prstGeom prst="rect">
            <a:avLst/>
          </a:prstGeom>
          <a:gradFill rotWithShape="1">
            <a:gsLst>
              <a:gs pos="0">
                <a:srgbClr val="C0C0C0"/>
              </a:gs>
              <a:gs pos="100000">
                <a:schemeClr val="bg1"/>
              </a:gs>
            </a:gsLst>
            <a:lin ang="0" scaled="1"/>
          </a:gradFill>
          <a:ln w="9525">
            <a:noFill/>
            <a:miter lim="800000"/>
            <a:headEnd/>
            <a:tailEnd/>
          </a:ln>
        </p:spPr>
        <p:txBody>
          <a:bodyPr wrap="none" anchor="ctr">
            <a:prstTxWarp prst="textNoShape">
              <a:avLst/>
            </a:prstTxWarp>
          </a:bodyPr>
          <a:lstStyle/>
          <a:p>
            <a:pPr algn="ctr"/>
            <a:endParaRPr lang="en-US" sz="3600" dirty="0">
              <a:latin typeface="Calibri" charset="0"/>
            </a:endParaRPr>
          </a:p>
        </p:txBody>
      </p:sp>
      <p:pic>
        <p:nvPicPr>
          <p:cNvPr id="12" name="Picture 11">
            <a:extLst>
              <a:ext uri="{FF2B5EF4-FFF2-40B4-BE49-F238E27FC236}">
                <a16:creationId xmlns:a16="http://schemas.microsoft.com/office/drawing/2014/main" id="{711A3BFB-6015-2283-35A6-D173B89C6B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4870" y="-39543"/>
            <a:ext cx="1052370" cy="1052370"/>
          </a:xfrm>
          <a:prstGeom prst="rect">
            <a:avLst/>
          </a:prstGeom>
        </p:spPr>
      </p:pic>
      <p:sp>
        <p:nvSpPr>
          <p:cNvPr id="13" name="Rectangle 3">
            <a:extLst>
              <a:ext uri="{FF2B5EF4-FFF2-40B4-BE49-F238E27FC236}">
                <a16:creationId xmlns:a16="http://schemas.microsoft.com/office/drawing/2014/main" id="{1D407BD3-0FF1-C311-53FA-C0FA786FA5F2}"/>
              </a:ext>
            </a:extLst>
          </p:cNvPr>
          <p:cNvSpPr>
            <a:spLocks noChangeArrowheads="1"/>
          </p:cNvSpPr>
          <p:nvPr/>
        </p:nvSpPr>
        <p:spPr bwMode="auto">
          <a:xfrm>
            <a:off x="0" y="1"/>
            <a:ext cx="9004852" cy="646331"/>
          </a:xfrm>
          <a:prstGeom prst="rect">
            <a:avLst/>
          </a:prstGeom>
          <a:noFill/>
          <a:ln w="9525">
            <a:noFill/>
            <a:miter lim="800000"/>
            <a:headEnd/>
            <a:tailEnd/>
          </a:ln>
        </p:spPr>
        <p:txBody>
          <a:bodyPr wrap="square">
            <a:prstTxWarp prst="textNoShape">
              <a:avLst/>
            </a:prstTxWarp>
            <a:spAutoFit/>
          </a:bodyPr>
          <a:lstStyle/>
          <a:p>
            <a:r>
              <a:rPr lang="en-GB" sz="3600" dirty="0">
                <a:latin typeface="+mj-lt"/>
              </a:rPr>
              <a:t>Encoding models</a:t>
            </a:r>
          </a:p>
        </p:txBody>
      </p:sp>
      <p:pic>
        <p:nvPicPr>
          <p:cNvPr id="6" name="Picture 5">
            <a:extLst>
              <a:ext uri="{FF2B5EF4-FFF2-40B4-BE49-F238E27FC236}">
                <a16:creationId xmlns:a16="http://schemas.microsoft.com/office/drawing/2014/main" id="{D30B5D24-89F9-B678-7D6B-B363EBBED80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98348" l="950" r="100000"/>
                    </a14:imgEffect>
                  </a14:imgLayer>
                </a14:imgProps>
              </a:ext>
            </a:extLst>
          </a:blip>
          <a:srcRect b="5179"/>
          <a:stretch/>
        </p:blipFill>
        <p:spPr>
          <a:xfrm rot="315081">
            <a:off x="3112245" y="1962906"/>
            <a:ext cx="3052829" cy="2312523"/>
          </a:xfrm>
          <a:prstGeom prst="rect">
            <a:avLst/>
          </a:prstGeom>
        </p:spPr>
      </p:pic>
      <p:pic>
        <p:nvPicPr>
          <p:cNvPr id="7" name="Picture 10" descr="Image result for cat">
            <a:extLst>
              <a:ext uri="{FF2B5EF4-FFF2-40B4-BE49-F238E27FC236}">
                <a16:creationId xmlns:a16="http://schemas.microsoft.com/office/drawing/2014/main" id="{9AFC9CE3-6699-E636-78FF-83D8D36651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189"/>
          <a:stretch/>
        </p:blipFill>
        <p:spPr bwMode="auto">
          <a:xfrm>
            <a:off x="459723" y="2591389"/>
            <a:ext cx="1690807" cy="1400200"/>
          </a:xfrm>
          <a:prstGeom prst="round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BB51684-6194-3B14-0F5B-2AD759F1B44C}"/>
                  </a:ext>
                </a:extLst>
              </p:cNvPr>
              <p:cNvSpPr txBox="1"/>
              <p:nvPr/>
            </p:nvSpPr>
            <p:spPr>
              <a:xfrm>
                <a:off x="1051624" y="2051933"/>
                <a:ext cx="4680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sz="2800" dirty="0"/>
              </a:p>
            </p:txBody>
          </p:sp>
        </mc:Choice>
        <mc:Fallback xmlns="">
          <p:sp>
            <p:nvSpPr>
              <p:cNvPr id="2" name="TextBox 1">
                <a:extLst>
                  <a:ext uri="{FF2B5EF4-FFF2-40B4-BE49-F238E27FC236}">
                    <a16:creationId xmlns:a16="http://schemas.microsoft.com/office/drawing/2014/main" id="{7BB51684-6194-3B14-0F5B-2AD759F1B44C}"/>
                  </a:ext>
                </a:extLst>
              </p:cNvPr>
              <p:cNvSpPr txBox="1">
                <a:spLocks noRot="1" noChangeAspect="1" noMove="1" noResize="1" noEditPoints="1" noAdjustHandles="1" noChangeArrowheads="1" noChangeShapeType="1" noTextEdit="1"/>
              </p:cNvSpPr>
              <p:nvPr/>
            </p:nvSpPr>
            <p:spPr>
              <a:xfrm>
                <a:off x="1051624" y="2051933"/>
                <a:ext cx="468077" cy="523220"/>
              </a:xfrm>
              <a:prstGeom prst="rect">
                <a:avLst/>
              </a:prstGeom>
              <a:blipFill>
                <a:blip r:embed="rId7"/>
                <a:stretch>
                  <a:fillRect/>
                </a:stretch>
              </a:blipFill>
            </p:spPr>
            <p:txBody>
              <a:bodyPr/>
              <a:lstStyle/>
              <a:p>
                <a:r>
                  <a:rPr lang="en-GB">
                    <a:noFill/>
                  </a:rPr>
                  <a:t> </a:t>
                </a:r>
              </a:p>
            </p:txBody>
          </p:sp>
        </mc:Fallback>
      </mc:AlternateContent>
      <p:sp>
        <p:nvSpPr>
          <p:cNvPr id="15" name="Right Arrow 14">
            <a:extLst>
              <a:ext uri="{FF2B5EF4-FFF2-40B4-BE49-F238E27FC236}">
                <a16:creationId xmlns:a16="http://schemas.microsoft.com/office/drawing/2014/main" id="{D068AEA7-381A-2672-5B3C-72595571FF30}"/>
              </a:ext>
            </a:extLst>
          </p:cNvPr>
          <p:cNvSpPr/>
          <p:nvPr/>
        </p:nvSpPr>
        <p:spPr>
          <a:xfrm>
            <a:off x="2491792" y="2911785"/>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69D3355-BCC2-E69F-B08C-BB9F0D09B5C5}"/>
              </a:ext>
            </a:extLst>
          </p:cNvPr>
          <p:cNvSpPr txBox="1"/>
          <p:nvPr/>
        </p:nvSpPr>
        <p:spPr>
          <a:xfrm>
            <a:off x="4426276" y="4358828"/>
            <a:ext cx="1647823" cy="461665"/>
          </a:xfrm>
          <a:prstGeom prst="rect">
            <a:avLst/>
          </a:prstGeom>
          <a:noFill/>
        </p:spPr>
        <p:txBody>
          <a:bodyPr wrap="none" rtlCol="0">
            <a:spAutoFit/>
          </a:bodyPr>
          <a:lstStyle/>
          <a:p>
            <a:r>
              <a:rPr lang="en-US" sz="2400" b="1" dirty="0">
                <a:solidFill>
                  <a:schemeClr val="accent6"/>
                </a:solidFill>
              </a:rPr>
              <a:t>parameters</a:t>
            </a:r>
          </a:p>
        </p:txBody>
      </p:sp>
      <p:cxnSp>
        <p:nvCxnSpPr>
          <p:cNvPr id="26" name="Straight Arrow Connector 25">
            <a:extLst>
              <a:ext uri="{FF2B5EF4-FFF2-40B4-BE49-F238E27FC236}">
                <a16:creationId xmlns:a16="http://schemas.microsoft.com/office/drawing/2014/main" id="{5A3438EB-0251-A5F3-4848-A3E4FC8A7F83}"/>
              </a:ext>
            </a:extLst>
          </p:cNvPr>
          <p:cNvCxnSpPr>
            <a:cxnSpLocks/>
          </p:cNvCxnSpPr>
          <p:nvPr/>
        </p:nvCxnSpPr>
        <p:spPr>
          <a:xfrm flipH="1">
            <a:off x="4642361" y="3458976"/>
            <a:ext cx="266405" cy="891925"/>
          </a:xfrm>
          <a:prstGeom prst="straightConnector1">
            <a:avLst/>
          </a:prstGeom>
          <a:ln w="38100">
            <a:solidFill>
              <a:schemeClr val="accent6"/>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8" name="Rounded Rectangle 37">
            <a:extLst>
              <a:ext uri="{FF2B5EF4-FFF2-40B4-BE49-F238E27FC236}">
                <a16:creationId xmlns:a16="http://schemas.microsoft.com/office/drawing/2014/main" id="{40BF798C-6A7B-9F8C-F1AE-43BA213763C9}"/>
              </a:ext>
            </a:extLst>
          </p:cNvPr>
          <p:cNvSpPr/>
          <p:nvPr/>
        </p:nvSpPr>
        <p:spPr>
          <a:xfrm>
            <a:off x="2979323" y="4380877"/>
            <a:ext cx="3329871" cy="2132218"/>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a:extLst>
              <a:ext uri="{FF2B5EF4-FFF2-40B4-BE49-F238E27FC236}">
                <a16:creationId xmlns:a16="http://schemas.microsoft.com/office/drawing/2014/main" id="{E36E8B10-51E5-7132-E78B-91D7802EAFA2}"/>
              </a:ext>
            </a:extLst>
          </p:cNvPr>
          <p:cNvPicPr>
            <a:picLocks noChangeAspect="1"/>
          </p:cNvPicPr>
          <p:nvPr/>
        </p:nvPicPr>
        <p:blipFill>
          <a:blip r:embed="rId8"/>
          <a:stretch>
            <a:fillRect/>
          </a:stretch>
        </p:blipFill>
        <p:spPr>
          <a:xfrm>
            <a:off x="4260630" y="4817643"/>
            <a:ext cx="2003865" cy="914657"/>
          </a:xfrm>
          <a:prstGeom prst="rect">
            <a:avLst/>
          </a:prstGeom>
        </p:spPr>
      </p:pic>
      <p:pic>
        <p:nvPicPr>
          <p:cNvPr id="40" name="Picture 2" descr="Image result for imaging synaptic plasticity">
            <a:extLst>
              <a:ext uri="{FF2B5EF4-FFF2-40B4-BE49-F238E27FC236}">
                <a16:creationId xmlns:a16="http://schemas.microsoft.com/office/drawing/2014/main" id="{91B99125-5765-9174-98C0-A66BD6BE757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43133" b="28860"/>
          <a:stretch/>
        </p:blipFill>
        <p:spPr bwMode="auto">
          <a:xfrm>
            <a:off x="3212851" y="4657809"/>
            <a:ext cx="747652" cy="7401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55CB72C-4E99-1FAC-3FFB-55F4611530ED}"/>
                  </a:ext>
                </a:extLst>
              </p:cNvPr>
              <p:cNvSpPr txBox="1"/>
              <p:nvPr/>
            </p:nvSpPr>
            <p:spPr>
              <a:xfrm>
                <a:off x="2933796" y="5875425"/>
                <a:ext cx="348377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𝑊</m:t>
                      </m:r>
                      <m:r>
                        <a:rPr lang="en-GB" sz="2800" b="0" i="1" smtClean="0">
                          <a:latin typeface="Cambria Math" panose="02040503050406030204" pitchFamily="18" charset="0"/>
                        </a:rPr>
                        <m:t>=</m:t>
                      </m:r>
                      <m:d>
                        <m:dPr>
                          <m:begChr m:val="["/>
                          <m:endChr m:val="]"/>
                          <m:ctrlPr>
                            <a:rPr lang="en-GB" sz="2800" b="0" i="1" smtClean="0">
                              <a:latin typeface="Cambria Math" panose="02040503050406030204" pitchFamily="18" charset="0"/>
                            </a:rPr>
                          </m:ctrlPr>
                        </m:dPr>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𝑤</m:t>
                              </m:r>
                            </m:e>
                            <m:sub>
                              <m:r>
                                <a:rPr lang="en-GB" sz="2800" b="0" i="1" smtClean="0">
                                  <a:latin typeface="Cambria Math" panose="02040503050406030204" pitchFamily="18" charset="0"/>
                                </a:rPr>
                                <m:t>1</m:t>
                              </m:r>
                            </m:sub>
                          </m:sSub>
                          <m:sSub>
                            <m:sSubPr>
                              <m:ctrlPr>
                                <a:rPr lang="en-GB" sz="2800" i="1">
                                  <a:latin typeface="Cambria Math" panose="02040503050406030204" pitchFamily="18" charset="0"/>
                                </a:rPr>
                              </m:ctrlPr>
                            </m:sSubPr>
                            <m:e>
                              <m:r>
                                <a:rPr lang="en-GB" sz="2800" i="1">
                                  <a:latin typeface="Cambria Math" panose="02040503050406030204" pitchFamily="18" charset="0"/>
                                </a:rPr>
                                <m:t>𝑤</m:t>
                              </m:r>
                            </m:e>
                            <m:sub>
                              <m:r>
                                <a:rPr lang="en-GB" sz="2800" b="0" i="1" smtClean="0">
                                  <a:latin typeface="Cambria Math" panose="02040503050406030204" pitchFamily="18" charset="0"/>
                                </a:rPr>
                                <m:t>2</m:t>
                              </m:r>
                            </m:sub>
                          </m:sSub>
                          <m:sSub>
                            <m:sSubPr>
                              <m:ctrlPr>
                                <a:rPr lang="en-GB" sz="2800" i="1">
                                  <a:latin typeface="Cambria Math" panose="02040503050406030204" pitchFamily="18" charset="0"/>
                                </a:rPr>
                              </m:ctrlPr>
                            </m:sSubPr>
                            <m:e>
                              <m:r>
                                <a:rPr lang="en-GB" sz="2800" i="1">
                                  <a:latin typeface="Cambria Math" panose="02040503050406030204" pitchFamily="18" charset="0"/>
                                </a:rPr>
                                <m:t>𝑤</m:t>
                              </m:r>
                            </m:e>
                            <m:sub>
                              <m:r>
                                <a:rPr lang="en-GB" sz="2800" b="0" i="1" smtClean="0">
                                  <a:latin typeface="Cambria Math" panose="02040503050406030204" pitchFamily="18" charset="0"/>
                                </a:rPr>
                                <m:t>3</m:t>
                              </m:r>
                            </m:sub>
                          </m:sSub>
                          <m:r>
                            <a:rPr lang="en-GB" sz="2800" b="0" i="1" smtClean="0">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𝑤</m:t>
                              </m:r>
                            </m:e>
                            <m:sub>
                              <m:r>
                                <a:rPr lang="en-GB" sz="2800" b="0" i="1" smtClean="0">
                                  <a:latin typeface="Cambria Math" panose="02040503050406030204" pitchFamily="18" charset="0"/>
                                </a:rPr>
                                <m:t>𝑛</m:t>
                              </m:r>
                            </m:sub>
                          </m:sSub>
                        </m:e>
                      </m:d>
                    </m:oMath>
                  </m:oMathPara>
                </a14:m>
                <a:endParaRPr lang="en-GB" sz="2800" dirty="0"/>
              </a:p>
            </p:txBody>
          </p:sp>
        </mc:Choice>
        <mc:Fallback xmlns="">
          <p:sp>
            <p:nvSpPr>
              <p:cNvPr id="36" name="TextBox 35">
                <a:extLst>
                  <a:ext uri="{FF2B5EF4-FFF2-40B4-BE49-F238E27FC236}">
                    <a16:creationId xmlns:a16="http://schemas.microsoft.com/office/drawing/2014/main" id="{255CB72C-4E99-1FAC-3FFB-55F4611530ED}"/>
                  </a:ext>
                </a:extLst>
              </p:cNvPr>
              <p:cNvSpPr txBox="1">
                <a:spLocks noRot="1" noChangeAspect="1" noMove="1" noResize="1" noEditPoints="1" noAdjustHandles="1" noChangeArrowheads="1" noChangeShapeType="1" noTextEdit="1"/>
              </p:cNvSpPr>
              <p:nvPr/>
            </p:nvSpPr>
            <p:spPr>
              <a:xfrm>
                <a:off x="2933796" y="5875425"/>
                <a:ext cx="3483774" cy="523220"/>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54A417D-7DFA-531C-5443-2597385C4BDD}"/>
                  </a:ext>
                </a:extLst>
              </p:cNvPr>
              <p:cNvSpPr txBox="1"/>
              <p:nvPr/>
            </p:nvSpPr>
            <p:spPr>
              <a:xfrm>
                <a:off x="505833" y="4141535"/>
                <a:ext cx="1593577" cy="1461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r>
                        <a:rPr lang="en-GB" sz="2800" b="0" i="1" smtClean="0">
                          <a:latin typeface="Cambria Math" panose="02040503050406030204" pitchFamily="18" charset="0"/>
                        </a:rPr>
                        <m:t>=</m:t>
                      </m:r>
                      <m:d>
                        <m:dPr>
                          <m:begChr m:val="["/>
                          <m:endChr m:val="]"/>
                          <m:ctrlPr>
                            <a:rPr lang="en-GB" sz="2800" b="0" i="1" smtClean="0">
                              <a:latin typeface="Cambria Math" panose="02040503050406030204" pitchFamily="18" charset="0"/>
                            </a:rPr>
                          </m:ctrlPr>
                        </m:dPr>
                        <m:e>
                          <m:f>
                            <m:fPr>
                              <m:type m:val="noBar"/>
                              <m:ctrlPr>
                                <a:rPr lang="en-GB" sz="2800" i="1">
                                  <a:latin typeface="Cambria Math" panose="02040503050406030204" pitchFamily="18" charset="0"/>
                                </a:rPr>
                              </m:ctrlPr>
                            </m:fPr>
                            <m:num>
                              <m:f>
                                <m:fPr>
                                  <m:type m:val="noBar"/>
                                  <m:ctrlPr>
                                    <a:rPr lang="en-GB" sz="2800" i="1">
                                      <a:latin typeface="Cambria Math" panose="02040503050406030204" pitchFamily="18" charset="0"/>
                                    </a:rPr>
                                  </m:ctrlPr>
                                </m:fPr>
                                <m:num>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1</m:t>
                                      </m:r>
                                    </m:sub>
                                  </m:sSub>
                                </m:num>
                                <m:den>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b="0" i="1" smtClean="0">
                                          <a:latin typeface="Cambria Math" panose="02040503050406030204" pitchFamily="18" charset="0"/>
                                        </a:rPr>
                                        <m:t>2</m:t>
                                      </m:r>
                                    </m:sub>
                                  </m:sSub>
                                </m:den>
                              </m:f>
                            </m:num>
                            <m:den>
                              <m:f>
                                <m:fPr>
                                  <m:type m:val="noBar"/>
                                  <m:ctrlPr>
                                    <a:rPr lang="en-GB" sz="2800" i="1">
                                      <a:latin typeface="Cambria Math" panose="02040503050406030204" pitchFamily="18" charset="0"/>
                                    </a:rPr>
                                  </m:ctrlPr>
                                </m:fPr>
                                <m:num>
                                  <m:eqArr>
                                    <m:eqArrPr>
                                      <m:ctrlPr>
                                        <a:rPr lang="en-GB" sz="2800" i="1">
                                          <a:latin typeface="Cambria Math" panose="02040503050406030204" pitchFamily="18" charset="0"/>
                                        </a:rPr>
                                      </m:ctrlPr>
                                    </m:eqArrPr>
                                    <m:e>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b="0" i="1" smtClean="0">
                                              <a:latin typeface="Cambria Math" panose="02040503050406030204" pitchFamily="18" charset="0"/>
                                            </a:rPr>
                                            <m:t>3</m:t>
                                          </m:r>
                                        </m:sub>
                                      </m:sSub>
                                    </m:e>
                                    <m:e>
                                      <m:r>
                                        <a:rPr lang="en-GB" sz="2800" b="0" i="1" smtClean="0">
                                          <a:latin typeface="Cambria Math" panose="02040503050406030204" pitchFamily="18" charset="0"/>
                                        </a:rPr>
                                        <m:t>…</m:t>
                                      </m:r>
                                    </m:e>
                                  </m:eqArr>
                                </m:num>
                                <m:den>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b="0" i="1" smtClean="0">
                                          <a:latin typeface="Cambria Math" panose="02040503050406030204" pitchFamily="18" charset="0"/>
                                        </a:rPr>
                                        <m:t>𝑛</m:t>
                                      </m:r>
                                    </m:sub>
                                  </m:sSub>
                                </m:den>
                              </m:f>
                            </m:den>
                          </m:f>
                        </m:e>
                      </m:d>
                    </m:oMath>
                  </m:oMathPara>
                </a14:m>
                <a:endParaRPr lang="en-GB" sz="2800" dirty="0"/>
              </a:p>
            </p:txBody>
          </p:sp>
        </mc:Choice>
        <mc:Fallback xmlns="">
          <p:sp>
            <p:nvSpPr>
              <p:cNvPr id="37" name="TextBox 36">
                <a:extLst>
                  <a:ext uri="{FF2B5EF4-FFF2-40B4-BE49-F238E27FC236}">
                    <a16:creationId xmlns:a16="http://schemas.microsoft.com/office/drawing/2014/main" id="{854A417D-7DFA-531C-5443-2597385C4BDD}"/>
                  </a:ext>
                </a:extLst>
              </p:cNvPr>
              <p:cNvSpPr txBox="1">
                <a:spLocks noRot="1" noChangeAspect="1" noMove="1" noResize="1" noEditPoints="1" noAdjustHandles="1" noChangeArrowheads="1" noChangeShapeType="1" noTextEdit="1"/>
              </p:cNvSpPr>
              <p:nvPr/>
            </p:nvSpPr>
            <p:spPr>
              <a:xfrm>
                <a:off x="505833" y="4141535"/>
                <a:ext cx="1593577" cy="1461810"/>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0147DE56-3BED-FD87-E077-C090458AB370}"/>
                  </a:ext>
                </a:extLst>
              </p:cNvPr>
              <p:cNvSpPr/>
              <p:nvPr/>
            </p:nvSpPr>
            <p:spPr>
              <a:xfrm>
                <a:off x="3990457" y="2905780"/>
                <a:ext cx="13199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a:latin typeface="Cambria Math" panose="02040503050406030204" pitchFamily="18" charset="0"/>
                        </a:rPr>
                        <m:t>𝑓</m:t>
                      </m:r>
                      <m:r>
                        <a:rPr lang="en-GB" sz="2800" i="1">
                          <a:latin typeface="Cambria Math" panose="02040503050406030204" pitchFamily="18" charset="0"/>
                        </a:rPr>
                        <m:t>(</m:t>
                      </m:r>
                      <m:r>
                        <a:rPr lang="en-GB" sz="2800" i="1">
                          <a:latin typeface="Cambria Math" panose="02040503050406030204" pitchFamily="18" charset="0"/>
                        </a:rPr>
                        <m:t>𝑥</m:t>
                      </m:r>
                      <m:r>
                        <a:rPr lang="en-GB" sz="2800" i="1">
                          <a:latin typeface="Cambria Math" panose="02040503050406030204" pitchFamily="18" charset="0"/>
                        </a:rPr>
                        <m:t>,</m:t>
                      </m:r>
                      <m:r>
                        <a:rPr lang="en-GB" sz="2800" i="1">
                          <a:latin typeface="Cambria Math" panose="02040503050406030204" pitchFamily="18" charset="0"/>
                          <a:ea typeface="Cambria Math" panose="02040503050406030204" pitchFamily="18" charset="0"/>
                        </a:rPr>
                        <m:t>𝜃</m:t>
                      </m:r>
                      <m:r>
                        <a:rPr lang="en-GB" sz="2800" i="1">
                          <a:latin typeface="Cambria Math" panose="02040503050406030204" pitchFamily="18" charset="0"/>
                        </a:rPr>
                        <m:t>)</m:t>
                      </m:r>
                    </m:oMath>
                  </m:oMathPara>
                </a14:m>
                <a:endParaRPr lang="en-GB" sz="2800" dirty="0"/>
              </a:p>
            </p:txBody>
          </p:sp>
        </mc:Choice>
        <mc:Fallback xmlns="">
          <p:sp>
            <p:nvSpPr>
              <p:cNvPr id="52" name="Rectangle 51">
                <a:extLst>
                  <a:ext uri="{FF2B5EF4-FFF2-40B4-BE49-F238E27FC236}">
                    <a16:creationId xmlns:a16="http://schemas.microsoft.com/office/drawing/2014/main" id="{0147DE56-3BED-FD87-E077-C090458AB370}"/>
                  </a:ext>
                </a:extLst>
              </p:cNvPr>
              <p:cNvSpPr>
                <a:spLocks noRot="1" noChangeAspect="1" noMove="1" noResize="1" noEditPoints="1" noAdjustHandles="1" noChangeArrowheads="1" noChangeShapeType="1" noTextEdit="1"/>
              </p:cNvSpPr>
              <p:nvPr/>
            </p:nvSpPr>
            <p:spPr>
              <a:xfrm>
                <a:off x="3990457" y="2905780"/>
                <a:ext cx="1319977" cy="523220"/>
              </a:xfrm>
              <a:prstGeom prst="rect">
                <a:avLst/>
              </a:prstGeom>
              <a:blipFill>
                <a:blip r:embed="rId12"/>
                <a:stretch>
                  <a:fillRect l="-1905" r="-1905" b="-16279"/>
                </a:stretch>
              </a:blipFill>
            </p:spPr>
            <p:txBody>
              <a:bodyPr/>
              <a:lstStyle/>
              <a:p>
                <a:r>
                  <a:rPr lang="en-GB">
                    <a:noFill/>
                  </a:rPr>
                  <a:t> </a:t>
                </a:r>
              </a:p>
            </p:txBody>
          </p:sp>
        </mc:Fallback>
      </mc:AlternateContent>
      <p:sp>
        <p:nvSpPr>
          <p:cNvPr id="53" name="Rounded Rectangle 52">
            <a:extLst>
              <a:ext uri="{FF2B5EF4-FFF2-40B4-BE49-F238E27FC236}">
                <a16:creationId xmlns:a16="http://schemas.microsoft.com/office/drawing/2014/main" id="{4200B5FE-DE28-32E2-3D78-EA3A09B2EF61}"/>
              </a:ext>
            </a:extLst>
          </p:cNvPr>
          <p:cNvSpPr/>
          <p:nvPr/>
        </p:nvSpPr>
        <p:spPr>
          <a:xfrm>
            <a:off x="3829308" y="2911785"/>
            <a:ext cx="1549320" cy="547191"/>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3E7F5370-3380-334C-A81B-0EB363FF8255}"/>
                  </a:ext>
                </a:extLst>
              </p:cNvPr>
              <p:cNvSpPr/>
              <p:nvPr/>
            </p:nvSpPr>
            <p:spPr>
              <a:xfrm>
                <a:off x="4015696" y="2920504"/>
                <a:ext cx="14629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rPr>
                        <m:t>𝑓</m:t>
                      </m:r>
                      <m:r>
                        <a:rPr lang="en-GB" sz="2800" i="1" smtClean="0">
                          <a:latin typeface="Cambria Math" panose="02040503050406030204" pitchFamily="18" charset="0"/>
                        </a:rPr>
                        <m:t>(</m:t>
                      </m:r>
                      <m:r>
                        <a:rPr lang="en-GB" sz="2800" i="1" smtClean="0">
                          <a:latin typeface="Cambria Math" panose="02040503050406030204" pitchFamily="18" charset="0"/>
                        </a:rPr>
                        <m:t>𝑥</m:t>
                      </m:r>
                      <m:r>
                        <a:rPr lang="en-GB" sz="2800" i="1" smtClean="0">
                          <a:latin typeface="Cambria Math" panose="02040503050406030204" pitchFamily="18" charset="0"/>
                        </a:rPr>
                        <m:t>,</m:t>
                      </m:r>
                      <m:r>
                        <a:rPr lang="en-GB" sz="2800" b="0" i="1" smtClean="0">
                          <a:latin typeface="Cambria Math" panose="02040503050406030204" pitchFamily="18" charset="0"/>
                        </a:rPr>
                        <m:t>𝑊</m:t>
                      </m:r>
                      <m:r>
                        <a:rPr lang="en-GB" sz="2800" i="1">
                          <a:latin typeface="Cambria Math" panose="02040503050406030204" pitchFamily="18" charset="0"/>
                        </a:rPr>
                        <m:t>)</m:t>
                      </m:r>
                    </m:oMath>
                  </m:oMathPara>
                </a14:m>
                <a:endParaRPr lang="en-GB" sz="2800" dirty="0"/>
              </a:p>
            </p:txBody>
          </p:sp>
        </mc:Choice>
        <mc:Fallback xmlns="">
          <p:sp>
            <p:nvSpPr>
              <p:cNvPr id="54" name="Rectangle 53">
                <a:extLst>
                  <a:ext uri="{FF2B5EF4-FFF2-40B4-BE49-F238E27FC236}">
                    <a16:creationId xmlns:a16="http://schemas.microsoft.com/office/drawing/2014/main" id="{3E7F5370-3380-334C-A81B-0EB363FF8255}"/>
                  </a:ext>
                </a:extLst>
              </p:cNvPr>
              <p:cNvSpPr>
                <a:spLocks noRot="1" noChangeAspect="1" noMove="1" noResize="1" noEditPoints="1" noAdjustHandles="1" noChangeArrowheads="1" noChangeShapeType="1" noTextEdit="1"/>
              </p:cNvSpPr>
              <p:nvPr/>
            </p:nvSpPr>
            <p:spPr>
              <a:xfrm>
                <a:off x="4015696" y="2920504"/>
                <a:ext cx="1462965" cy="523220"/>
              </a:xfrm>
              <a:prstGeom prst="rect">
                <a:avLst/>
              </a:prstGeom>
              <a:blipFill>
                <a:blip r:embed="rId13"/>
                <a:stretch>
                  <a:fillRect l="-2586" r="-1724" b="-162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47EFAF8D-0877-3124-366F-3CBA79054302}"/>
                  </a:ext>
                </a:extLst>
              </p:cNvPr>
              <p:cNvSpPr/>
              <p:nvPr/>
            </p:nvSpPr>
            <p:spPr>
              <a:xfrm>
                <a:off x="3419955" y="1280796"/>
                <a:ext cx="269548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i="1">
                              <a:latin typeface="Cambria Math" panose="02040503050406030204" pitchFamily="18" charset="0"/>
                            </a:rPr>
                            <m:t>𝑦</m:t>
                          </m:r>
                        </m:e>
                      </m:acc>
                      <m:r>
                        <a:rPr lang="en-GB" sz="3600" i="1">
                          <a:latin typeface="Cambria Math" panose="02040503050406030204" pitchFamily="18" charset="0"/>
                        </a:rPr>
                        <m:t>=</m:t>
                      </m:r>
                      <m:r>
                        <a:rPr lang="en-GB" sz="3600" i="1" smtClean="0">
                          <a:latin typeface="Cambria Math" panose="02040503050406030204" pitchFamily="18" charset="0"/>
                        </a:rPr>
                        <m:t>𝑓</m:t>
                      </m:r>
                      <m:r>
                        <a:rPr lang="en-GB" sz="3600" i="1" smtClean="0">
                          <a:latin typeface="Cambria Math" panose="02040503050406030204" pitchFamily="18" charset="0"/>
                        </a:rPr>
                        <m:t>(</m:t>
                      </m:r>
                      <m:r>
                        <a:rPr lang="en-GB" sz="3600" b="0" i="1" smtClean="0">
                          <a:latin typeface="Cambria Math" panose="02040503050406030204" pitchFamily="18" charset="0"/>
                        </a:rPr>
                        <m:t>𝑥</m:t>
                      </m:r>
                      <m:r>
                        <a:rPr lang="en-GB" sz="3600" i="1">
                          <a:latin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𝑊</m:t>
                      </m:r>
                      <m:r>
                        <a:rPr lang="en-GB" sz="3600" i="1">
                          <a:latin typeface="Cambria Math" panose="02040503050406030204" pitchFamily="18" charset="0"/>
                        </a:rPr>
                        <m:t>)</m:t>
                      </m:r>
                    </m:oMath>
                  </m:oMathPara>
                </a14:m>
                <a:endParaRPr lang="en-GB" sz="3600" dirty="0"/>
              </a:p>
            </p:txBody>
          </p:sp>
        </mc:Choice>
        <mc:Fallback xmlns="">
          <p:sp>
            <p:nvSpPr>
              <p:cNvPr id="55" name="Rectangle 54">
                <a:extLst>
                  <a:ext uri="{FF2B5EF4-FFF2-40B4-BE49-F238E27FC236}">
                    <a16:creationId xmlns:a16="http://schemas.microsoft.com/office/drawing/2014/main" id="{47EFAF8D-0877-3124-366F-3CBA79054302}"/>
                  </a:ext>
                </a:extLst>
              </p:cNvPr>
              <p:cNvSpPr>
                <a:spLocks noRot="1" noChangeAspect="1" noMove="1" noResize="1" noEditPoints="1" noAdjustHandles="1" noChangeArrowheads="1" noChangeShapeType="1" noTextEdit="1"/>
              </p:cNvSpPr>
              <p:nvPr/>
            </p:nvSpPr>
            <p:spPr>
              <a:xfrm>
                <a:off x="3419955" y="1280796"/>
                <a:ext cx="2695481" cy="646331"/>
              </a:xfrm>
              <a:prstGeom prst="rect">
                <a:avLst/>
              </a:prstGeom>
              <a:blipFill>
                <a:blip r:embed="rId14"/>
                <a:stretch>
                  <a:fillRect l="-469" t="-7692" r="-1878" b="-23077"/>
                </a:stretch>
              </a:blipFill>
            </p:spPr>
            <p:txBody>
              <a:bodyPr/>
              <a:lstStyle/>
              <a:p>
                <a:r>
                  <a:rPr lang="en-GB">
                    <a:noFill/>
                  </a:rPr>
                  <a:t> </a:t>
                </a:r>
              </a:p>
            </p:txBody>
          </p:sp>
        </mc:Fallback>
      </mc:AlternateContent>
      <p:sp>
        <p:nvSpPr>
          <p:cNvPr id="78" name="Right Arrow 77">
            <a:extLst>
              <a:ext uri="{FF2B5EF4-FFF2-40B4-BE49-F238E27FC236}">
                <a16:creationId xmlns:a16="http://schemas.microsoft.com/office/drawing/2014/main" id="{6DD27DC6-AAA3-161A-16EF-A157F39F648A}"/>
              </a:ext>
            </a:extLst>
          </p:cNvPr>
          <p:cNvSpPr/>
          <p:nvPr/>
        </p:nvSpPr>
        <p:spPr>
          <a:xfrm>
            <a:off x="6376789" y="2799491"/>
            <a:ext cx="544605" cy="611359"/>
          </a:xfrm>
          <a:prstGeom prst="rightArrow">
            <a:avLst/>
          </a:prstGeom>
          <a:gradFill>
            <a:gsLst>
              <a:gs pos="0">
                <a:schemeClr val="bg1"/>
              </a:gs>
              <a:gs pos="100000">
                <a:schemeClr val="bg1">
                  <a:lumMod val="5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6BA46E57-3743-A5F4-52BA-036B4EE6A2DF}"/>
                  </a:ext>
                </a:extLst>
              </p:cNvPr>
              <p:cNvSpPr txBox="1"/>
              <p:nvPr/>
            </p:nvSpPr>
            <p:spPr>
              <a:xfrm>
                <a:off x="7032276" y="2795306"/>
                <a:ext cx="334841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b="0" i="1" smtClean="0">
                              <a:latin typeface="Cambria Math" panose="02040503050406030204" pitchFamily="18" charset="0"/>
                            </a:rPr>
                          </m:ctrlPr>
                        </m:accPr>
                        <m:e>
                          <m:r>
                            <a:rPr lang="en-GB" sz="3600" i="1">
                              <a:latin typeface="Cambria Math" panose="02040503050406030204" pitchFamily="18" charset="0"/>
                            </a:rPr>
                            <m:t>𝑦</m:t>
                          </m:r>
                        </m:e>
                      </m:acc>
                      <m:r>
                        <a:rPr lang="en-GB" sz="3600" b="0" i="1" smtClean="0">
                          <a:latin typeface="Cambria Math" panose="02040503050406030204" pitchFamily="18" charset="0"/>
                        </a:rPr>
                        <m:t>=</m:t>
                      </m:r>
                      <m:r>
                        <m:rPr>
                          <m:sty m:val="p"/>
                        </m:rPr>
                        <a:rPr lang="el-GR" sz="3600" b="0" i="1" smtClean="0">
                          <a:latin typeface="Cambria Math" panose="02040503050406030204" pitchFamily="18" charset="0"/>
                          <a:ea typeface="Cambria Math" panose="02040503050406030204" pitchFamily="18" charset="0"/>
                        </a:rPr>
                        <m:t>Φ</m:t>
                      </m:r>
                      <m:d>
                        <m:dPr>
                          <m:begChr m:val="["/>
                          <m:endChr m:val="]"/>
                          <m:ctrlPr>
                            <a:rPr lang="en-GB" sz="3600" b="0" i="1" smtClean="0">
                              <a:latin typeface="Cambria Math" panose="02040503050406030204" pitchFamily="18" charset="0"/>
                            </a:rPr>
                          </m:ctrlPr>
                        </m:dPr>
                        <m:e>
                          <m:r>
                            <a:rPr lang="en-GB" sz="3600" i="1">
                              <a:latin typeface="Cambria Math" panose="02040503050406030204" pitchFamily="18" charset="0"/>
                            </a:rPr>
                            <m:t>𝑏</m:t>
                          </m:r>
                          <m:r>
                            <a:rPr lang="en-GB" sz="3600" i="1">
                              <a:latin typeface="Cambria Math" panose="02040503050406030204" pitchFamily="18" charset="0"/>
                            </a:rPr>
                            <m:t>+</m:t>
                          </m:r>
                          <m:r>
                            <a:rPr lang="en-GB" sz="3600" i="1">
                              <a:latin typeface="Cambria Math" panose="02040503050406030204" pitchFamily="18" charset="0"/>
                            </a:rPr>
                            <m:t>𝑊𝑥</m:t>
                          </m:r>
                        </m:e>
                      </m:d>
                    </m:oMath>
                  </m:oMathPara>
                </a14:m>
                <a:endParaRPr lang="en-GB" sz="3600" dirty="0"/>
              </a:p>
            </p:txBody>
          </p:sp>
        </mc:Choice>
        <mc:Fallback xmlns="">
          <p:sp>
            <p:nvSpPr>
              <p:cNvPr id="79" name="TextBox 78">
                <a:extLst>
                  <a:ext uri="{FF2B5EF4-FFF2-40B4-BE49-F238E27FC236}">
                    <a16:creationId xmlns:a16="http://schemas.microsoft.com/office/drawing/2014/main" id="{6BA46E57-3743-A5F4-52BA-036B4EE6A2DF}"/>
                  </a:ext>
                </a:extLst>
              </p:cNvPr>
              <p:cNvSpPr txBox="1">
                <a:spLocks noRot="1" noChangeAspect="1" noMove="1" noResize="1" noEditPoints="1" noAdjustHandles="1" noChangeArrowheads="1" noChangeShapeType="1" noTextEdit="1"/>
              </p:cNvSpPr>
              <p:nvPr/>
            </p:nvSpPr>
            <p:spPr>
              <a:xfrm>
                <a:off x="7032276" y="2795306"/>
                <a:ext cx="3348416" cy="646331"/>
              </a:xfrm>
              <a:prstGeom prst="rect">
                <a:avLst/>
              </a:prstGeom>
              <a:blipFill>
                <a:blip r:embed="rId15"/>
                <a:stretch>
                  <a:fillRect t="-9615" b="-134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7299FB05-B357-1EDD-5AD5-B333A60AEDA6}"/>
                  </a:ext>
                </a:extLst>
              </p:cNvPr>
              <p:cNvSpPr txBox="1"/>
              <p:nvPr/>
            </p:nvSpPr>
            <p:spPr>
              <a:xfrm>
                <a:off x="6736700" y="1238451"/>
                <a:ext cx="1808251" cy="617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l-GR" b="0" i="1" smtClean="0">
                          <a:latin typeface="Cambria Math" panose="02040503050406030204" pitchFamily="18" charset="0"/>
                          <a:ea typeface="Cambria Math" panose="02040503050406030204" pitchFamily="18" charset="0"/>
                        </a:rPr>
                        <m:t>Φ</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𝑥</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r>
                                <a:rPr lang="en-GB" b="0" i="1" smtClean="0">
                                  <a:latin typeface="Cambria Math" panose="02040503050406030204" pitchFamily="18" charset="0"/>
                                </a:rPr>
                                <m:t>𝑥</m:t>
                              </m:r>
                            </m:sup>
                          </m:sSup>
                        </m:den>
                      </m:f>
                    </m:oMath>
                  </m:oMathPara>
                </a14:m>
                <a:endParaRPr lang="en-US" dirty="0"/>
              </a:p>
            </p:txBody>
          </p:sp>
        </mc:Choice>
        <mc:Fallback xmlns="">
          <p:sp>
            <p:nvSpPr>
              <p:cNvPr id="80" name="TextBox 79">
                <a:extLst>
                  <a:ext uri="{FF2B5EF4-FFF2-40B4-BE49-F238E27FC236}">
                    <a16:creationId xmlns:a16="http://schemas.microsoft.com/office/drawing/2014/main" id="{7299FB05-B357-1EDD-5AD5-B333A60AEDA6}"/>
                  </a:ext>
                </a:extLst>
              </p:cNvPr>
              <p:cNvSpPr txBox="1">
                <a:spLocks noRot="1" noChangeAspect="1" noMove="1" noResize="1" noEditPoints="1" noAdjustHandles="1" noChangeArrowheads="1" noChangeShapeType="1" noTextEdit="1"/>
              </p:cNvSpPr>
              <p:nvPr/>
            </p:nvSpPr>
            <p:spPr>
              <a:xfrm>
                <a:off x="6736700" y="1238451"/>
                <a:ext cx="1808251" cy="617348"/>
              </a:xfrm>
              <a:prstGeom prst="rect">
                <a:avLst/>
              </a:prstGeom>
              <a:blipFill>
                <a:blip r:embed="rId16"/>
                <a:stretch>
                  <a:fillRect b="-4082"/>
                </a:stretch>
              </a:blipFill>
            </p:spPr>
            <p:txBody>
              <a:bodyPr/>
              <a:lstStyle/>
              <a:p>
                <a:r>
                  <a:rPr lang="en-GB">
                    <a:noFill/>
                  </a:rPr>
                  <a:t> </a:t>
                </a:r>
              </a:p>
            </p:txBody>
          </p:sp>
        </mc:Fallback>
      </mc:AlternateContent>
      <p:sp>
        <p:nvSpPr>
          <p:cNvPr id="81" name="TextBox 80">
            <a:extLst>
              <a:ext uri="{FF2B5EF4-FFF2-40B4-BE49-F238E27FC236}">
                <a16:creationId xmlns:a16="http://schemas.microsoft.com/office/drawing/2014/main" id="{2320EF8F-220B-A65F-F171-BE591E622F78}"/>
              </a:ext>
            </a:extLst>
          </p:cNvPr>
          <p:cNvSpPr txBox="1"/>
          <p:nvPr/>
        </p:nvSpPr>
        <p:spPr>
          <a:xfrm>
            <a:off x="7130204" y="1908557"/>
            <a:ext cx="1159292" cy="461665"/>
          </a:xfrm>
          <a:prstGeom prst="rect">
            <a:avLst/>
          </a:prstGeom>
          <a:noFill/>
        </p:spPr>
        <p:txBody>
          <a:bodyPr wrap="none" rtlCol="0">
            <a:spAutoFit/>
          </a:bodyPr>
          <a:lstStyle/>
          <a:p>
            <a:r>
              <a:rPr lang="en-GB" sz="2400" dirty="0"/>
              <a:t>sigmoid</a:t>
            </a:r>
          </a:p>
        </p:txBody>
      </p:sp>
      <p:cxnSp>
        <p:nvCxnSpPr>
          <p:cNvPr id="82" name="Straight Arrow Connector 81">
            <a:extLst>
              <a:ext uri="{FF2B5EF4-FFF2-40B4-BE49-F238E27FC236}">
                <a16:creationId xmlns:a16="http://schemas.microsoft.com/office/drawing/2014/main" id="{58E4DAA5-15A8-1492-822D-1BF3C1834860}"/>
              </a:ext>
            </a:extLst>
          </p:cNvPr>
          <p:cNvCxnSpPr>
            <a:cxnSpLocks/>
          </p:cNvCxnSpPr>
          <p:nvPr/>
        </p:nvCxnSpPr>
        <p:spPr>
          <a:xfrm>
            <a:off x="7757976" y="2402306"/>
            <a:ext cx="423497" cy="42926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BC938A17-F219-09C1-536F-E2B45C850DE5}"/>
                  </a:ext>
                </a:extLst>
              </p:cNvPr>
              <p:cNvSpPr txBox="1"/>
              <p:nvPr/>
            </p:nvSpPr>
            <p:spPr>
              <a:xfrm>
                <a:off x="9502798" y="1174396"/>
                <a:ext cx="2523896" cy="12662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𝑊𝑥</m:t>
                      </m:r>
                      <m:r>
                        <a:rPr lang="en-GB" sz="2800" b="0" i="1" smtClean="0">
                          <a:latin typeface="Cambria Math" panose="02040503050406030204" pitchFamily="18" charset="0"/>
                        </a:rPr>
                        <m:t>=</m:t>
                      </m:r>
                      <m:nary>
                        <m:naryPr>
                          <m:chr m:val="∑"/>
                          <m:ctrlPr>
                            <a:rPr lang="en-GB" sz="2800" b="0" i="1" smtClean="0">
                              <a:latin typeface="Cambria Math" panose="02040503050406030204" pitchFamily="18" charset="0"/>
                            </a:rPr>
                          </m:ctrlPr>
                        </m:naryPr>
                        <m:sub>
                          <m:r>
                            <m:rPr>
                              <m:brk m:alnAt="23"/>
                            </m:rPr>
                            <a:rPr lang="en-GB" sz="2800" b="0" i="1" smtClean="0">
                              <a:latin typeface="Cambria Math" panose="02040503050406030204" pitchFamily="18" charset="0"/>
                            </a:rPr>
                            <m:t>1</m:t>
                          </m:r>
                        </m:sub>
                        <m:sup>
                          <m:r>
                            <a:rPr lang="en-GB" sz="2800" b="0" i="1" smtClean="0">
                              <a:latin typeface="Cambria Math" panose="02040503050406030204" pitchFamily="18" charset="0"/>
                            </a:rPr>
                            <m:t>𝑛</m:t>
                          </m:r>
                        </m:sup>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𝑊</m:t>
                              </m:r>
                            </m:e>
                            <m:sub>
                              <m:r>
                                <a:rPr lang="en-GB" sz="2800" b="0" i="1" smtClean="0">
                                  <a:latin typeface="Cambria Math" panose="02040503050406030204" pitchFamily="18" charset="0"/>
                                </a:rPr>
                                <m:t>𝑖</m:t>
                              </m:r>
                            </m:sub>
                          </m:sSub>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𝑖</m:t>
                              </m:r>
                            </m:sub>
                          </m:sSub>
                        </m:e>
                      </m:nary>
                    </m:oMath>
                  </m:oMathPara>
                </a14:m>
                <a:endParaRPr lang="en-US" sz="2800" dirty="0"/>
              </a:p>
            </p:txBody>
          </p:sp>
        </mc:Choice>
        <mc:Fallback xmlns="">
          <p:sp>
            <p:nvSpPr>
              <p:cNvPr id="83" name="TextBox 82">
                <a:extLst>
                  <a:ext uri="{FF2B5EF4-FFF2-40B4-BE49-F238E27FC236}">
                    <a16:creationId xmlns:a16="http://schemas.microsoft.com/office/drawing/2014/main" id="{BC938A17-F219-09C1-536F-E2B45C850DE5}"/>
                  </a:ext>
                </a:extLst>
              </p:cNvPr>
              <p:cNvSpPr txBox="1">
                <a:spLocks noRot="1" noChangeAspect="1" noMove="1" noResize="1" noEditPoints="1" noAdjustHandles="1" noChangeArrowheads="1" noChangeShapeType="1" noTextEdit="1"/>
              </p:cNvSpPr>
              <p:nvPr/>
            </p:nvSpPr>
            <p:spPr>
              <a:xfrm>
                <a:off x="9502798" y="1174396"/>
                <a:ext cx="2523896" cy="1266244"/>
              </a:xfrm>
              <a:prstGeom prst="rect">
                <a:avLst/>
              </a:prstGeom>
              <a:blipFill>
                <a:blip r:embed="rId17"/>
                <a:stretch>
                  <a:fillRect l="-8000" t="-108000" b="-165000"/>
                </a:stretch>
              </a:blipFill>
            </p:spPr>
            <p:txBody>
              <a:bodyPr/>
              <a:lstStyle/>
              <a:p>
                <a:r>
                  <a:rPr lang="en-GB">
                    <a:noFill/>
                  </a:rPr>
                  <a:t> </a:t>
                </a:r>
              </a:p>
            </p:txBody>
          </p:sp>
        </mc:Fallback>
      </mc:AlternateContent>
      <p:cxnSp>
        <p:nvCxnSpPr>
          <p:cNvPr id="84" name="Straight Arrow Connector 83">
            <a:extLst>
              <a:ext uri="{FF2B5EF4-FFF2-40B4-BE49-F238E27FC236}">
                <a16:creationId xmlns:a16="http://schemas.microsoft.com/office/drawing/2014/main" id="{08458B09-CED9-7BA2-E8EF-479CD4AB6B8C}"/>
              </a:ext>
            </a:extLst>
          </p:cNvPr>
          <p:cNvCxnSpPr>
            <a:cxnSpLocks/>
          </p:cNvCxnSpPr>
          <p:nvPr/>
        </p:nvCxnSpPr>
        <p:spPr>
          <a:xfrm flipH="1">
            <a:off x="9850992" y="2489167"/>
            <a:ext cx="369322" cy="32236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C248BCEE-C4A8-3400-C2A0-531D38DDEE79}"/>
              </a:ext>
            </a:extLst>
          </p:cNvPr>
          <p:cNvSpPr/>
          <p:nvPr/>
        </p:nvSpPr>
        <p:spPr>
          <a:xfrm>
            <a:off x="6624560" y="1112043"/>
            <a:ext cx="2695903" cy="1257530"/>
          </a:xfrm>
          <a:prstGeom prst="roundRect">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ounded Rectangle 85">
            <a:extLst>
              <a:ext uri="{FF2B5EF4-FFF2-40B4-BE49-F238E27FC236}">
                <a16:creationId xmlns:a16="http://schemas.microsoft.com/office/drawing/2014/main" id="{CB6D33FF-6D2E-7056-7CB3-38F05CF92F30}"/>
              </a:ext>
            </a:extLst>
          </p:cNvPr>
          <p:cNvSpPr/>
          <p:nvPr/>
        </p:nvSpPr>
        <p:spPr>
          <a:xfrm>
            <a:off x="9537332" y="1091210"/>
            <a:ext cx="2523896" cy="1349429"/>
          </a:xfrm>
          <a:prstGeom prst="roundRect">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D495E17-5B84-93AD-3552-EA6F863E4BA5}"/>
                  </a:ext>
                </a:extLst>
              </p:cNvPr>
              <p:cNvSpPr txBox="1"/>
              <p:nvPr/>
            </p:nvSpPr>
            <p:spPr>
              <a:xfrm>
                <a:off x="7818809" y="4394276"/>
                <a:ext cx="31782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𝑊</m:t>
                      </m:r>
                      <m:r>
                        <a:rPr lang="en-GB" sz="2800" b="0" i="1" smtClean="0">
                          <a:latin typeface="Cambria Math" panose="02040503050406030204" pitchFamily="18" charset="0"/>
                        </a:rPr>
                        <m:t>=</m:t>
                      </m:r>
                      <m:r>
                        <a:rPr lang="en-GB" sz="2800" b="0" i="1" smtClean="0">
                          <a:latin typeface="Cambria Math" panose="02040503050406030204" pitchFamily="18" charset="0"/>
                        </a:rPr>
                        <m:t>𝑊</m:t>
                      </m:r>
                      <m:r>
                        <a:rPr lang="en-GB" sz="2800" b="0" i="1" smtClean="0">
                          <a:latin typeface="Cambria Math" panose="02040503050406030204" pitchFamily="18" charset="0"/>
                        </a:rPr>
                        <m:t>+</m:t>
                      </m:r>
                      <m:d>
                        <m:dPr>
                          <m:begChr m:val="["/>
                          <m:endChr m:val="]"/>
                          <m:ctrlPr>
                            <a:rPr lang="en-GB" sz="2800" b="0" i="1" smtClean="0">
                              <a:latin typeface="Cambria Math" panose="02040503050406030204" pitchFamily="18" charset="0"/>
                            </a:rPr>
                          </m:ctrlPr>
                        </m:dPr>
                        <m:e>
                          <m:r>
                            <a:rPr lang="en-GB" sz="2800" i="1">
                              <a:latin typeface="Cambria Math" panose="02040503050406030204" pitchFamily="18" charset="0"/>
                            </a:rPr>
                            <m:t>∆</m:t>
                          </m:r>
                          <m:r>
                            <a:rPr lang="en-GB" sz="2800" i="1">
                              <a:latin typeface="Cambria Math" panose="02040503050406030204" pitchFamily="18" charset="0"/>
                              <a:ea typeface="Cambria Math" panose="02040503050406030204" pitchFamily="18" charset="0"/>
                            </a:rPr>
                            <m:t>𝑊</m:t>
                          </m:r>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𝛼</m:t>
                          </m:r>
                        </m:e>
                      </m:d>
                    </m:oMath>
                  </m:oMathPara>
                </a14:m>
                <a:endParaRPr lang="en-GB" sz="2800" b="0" dirty="0">
                  <a:ea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4D495E17-5B84-93AD-3552-EA6F863E4BA5}"/>
                  </a:ext>
                </a:extLst>
              </p:cNvPr>
              <p:cNvSpPr txBox="1">
                <a:spLocks noRot="1" noChangeAspect="1" noMove="1" noResize="1" noEditPoints="1" noAdjustHandles="1" noChangeArrowheads="1" noChangeShapeType="1" noTextEdit="1"/>
              </p:cNvSpPr>
              <p:nvPr/>
            </p:nvSpPr>
            <p:spPr>
              <a:xfrm>
                <a:off x="7818809" y="4394276"/>
                <a:ext cx="3178242" cy="523220"/>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24407BA-766C-9413-B6D3-FF646EC1C7C8}"/>
                  </a:ext>
                </a:extLst>
              </p:cNvPr>
              <p:cNvSpPr txBox="1"/>
              <p:nvPr/>
            </p:nvSpPr>
            <p:spPr>
              <a:xfrm>
                <a:off x="7766595" y="4800005"/>
                <a:ext cx="3641060" cy="11355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𝑊</m:t>
                      </m:r>
                      <m:r>
                        <a:rPr lang="en-GB" sz="2800" b="0" i="1" smtClean="0">
                          <a:latin typeface="Cambria Math" panose="02040503050406030204" pitchFamily="18" charset="0"/>
                          <a:ea typeface="Cambria Math" panose="02040503050406030204" pitchFamily="18" charset="0"/>
                        </a:rPr>
                        <m:t>=</m:t>
                      </m:r>
                      <m:nary>
                        <m:naryPr>
                          <m:chr m:val="∑"/>
                          <m:subHide m:val="on"/>
                          <m:supHide m:val="on"/>
                          <m:ctrlPr>
                            <a:rPr lang="en-GB" sz="2800" b="0" i="1" smtClean="0">
                              <a:latin typeface="Cambria Math" panose="02040503050406030204" pitchFamily="18" charset="0"/>
                              <a:ea typeface="Cambria Math" panose="02040503050406030204" pitchFamily="18" charset="0"/>
                            </a:rPr>
                          </m:ctrlPr>
                        </m:naryPr>
                        <m:sub/>
                        <m:sup/>
                        <m:e>
                          <m:r>
                            <a:rPr lang="en-GB" sz="2800" i="1">
                              <a:latin typeface="Cambria Math" panose="02040503050406030204" pitchFamily="18" charset="0"/>
                              <a:ea typeface="Cambria Math" panose="02040503050406030204" pitchFamily="18" charset="0"/>
                            </a:rPr>
                            <m:t>𝑥</m:t>
                          </m:r>
                          <m:r>
                            <a:rPr lang="en-GB" sz="2800" i="1">
                              <a:latin typeface="Cambria Math" panose="02040503050406030204" pitchFamily="18" charset="0"/>
                              <a:ea typeface="Cambria Math" panose="02040503050406030204" pitchFamily="18" charset="0"/>
                            </a:rPr>
                            <m:t> ∙(</m:t>
                          </m:r>
                          <m:r>
                            <a:rPr lang="en-GB" sz="2800" b="0" i="1" smtClean="0">
                              <a:latin typeface="Cambria Math" panose="02040503050406030204" pitchFamily="18" charset="0"/>
                              <a:ea typeface="Cambria Math" panose="02040503050406030204" pitchFamily="18" charset="0"/>
                            </a:rPr>
                            <m:t>𝑦</m:t>
                          </m:r>
                          <m:r>
                            <a:rPr lang="en-GB" sz="2800" i="1" smtClean="0">
                              <a:latin typeface="Cambria Math" panose="02040503050406030204" pitchFamily="18" charset="0"/>
                              <a:ea typeface="Cambria Math" panose="02040503050406030204" pitchFamily="18" charset="0"/>
                            </a:rPr>
                            <m:t>−</m:t>
                          </m:r>
                          <m:acc>
                            <m:accPr>
                              <m:chr m:val="̂"/>
                              <m:ctrlPr>
                                <a:rPr lang="en-GB" sz="2800" b="0" i="1" smtClean="0">
                                  <a:latin typeface="Cambria Math" panose="02040503050406030204" pitchFamily="18" charset="0"/>
                                  <a:ea typeface="Cambria Math" panose="02040503050406030204" pitchFamily="18" charset="0"/>
                                </a:rPr>
                              </m:ctrlPr>
                            </m:accPr>
                            <m:e>
                              <m:r>
                                <a:rPr lang="en-GB" sz="2800" i="1">
                                  <a:latin typeface="Cambria Math" panose="02040503050406030204" pitchFamily="18" charset="0"/>
                                  <a:ea typeface="Cambria Math" panose="02040503050406030204" pitchFamily="18" charset="0"/>
                                </a:rPr>
                                <m:t>𝑦</m:t>
                              </m:r>
                            </m:e>
                          </m:acc>
                          <m:r>
                            <a:rPr lang="en-GB" sz="2800" i="1" smtClean="0">
                              <a:latin typeface="Cambria Math" panose="02040503050406030204" pitchFamily="18" charset="0"/>
                              <a:ea typeface="Cambria Math" panose="02040503050406030204" pitchFamily="18" charset="0"/>
                            </a:rPr>
                            <m:t>)</m:t>
                          </m:r>
                        </m:e>
                      </m:nary>
                    </m:oMath>
                  </m:oMathPara>
                </a14:m>
                <a:endParaRPr lang="en-GB" sz="2800" b="0" dirty="0">
                  <a:ea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224407BA-766C-9413-B6D3-FF646EC1C7C8}"/>
                  </a:ext>
                </a:extLst>
              </p:cNvPr>
              <p:cNvSpPr txBox="1">
                <a:spLocks noRot="1" noChangeAspect="1" noMove="1" noResize="1" noEditPoints="1" noAdjustHandles="1" noChangeArrowheads="1" noChangeShapeType="1" noTextEdit="1"/>
              </p:cNvSpPr>
              <p:nvPr/>
            </p:nvSpPr>
            <p:spPr>
              <a:xfrm>
                <a:off x="7766595" y="4800005"/>
                <a:ext cx="3641060" cy="1135567"/>
              </a:xfrm>
              <a:prstGeom prst="rect">
                <a:avLst/>
              </a:prstGeom>
              <a:blipFill>
                <a:blip r:embed="rId19"/>
                <a:stretch>
                  <a:fillRect l="-3125" t="-128571" b="-180220"/>
                </a:stretch>
              </a:blipFill>
            </p:spPr>
            <p:txBody>
              <a:bodyPr/>
              <a:lstStyle/>
              <a:p>
                <a:r>
                  <a:rPr lang="en-GB">
                    <a:noFill/>
                  </a:rPr>
                  <a:t> </a:t>
                </a:r>
              </a:p>
            </p:txBody>
          </p:sp>
        </mc:Fallback>
      </mc:AlternateContent>
      <p:sp>
        <p:nvSpPr>
          <p:cNvPr id="31" name="Rounded Rectangle 30">
            <a:extLst>
              <a:ext uri="{FF2B5EF4-FFF2-40B4-BE49-F238E27FC236}">
                <a16:creationId xmlns:a16="http://schemas.microsoft.com/office/drawing/2014/main" id="{7DC73A9D-0C8B-087E-7BB6-6C15B96D15B8}"/>
              </a:ext>
            </a:extLst>
          </p:cNvPr>
          <p:cNvSpPr/>
          <p:nvPr/>
        </p:nvSpPr>
        <p:spPr>
          <a:xfrm>
            <a:off x="7718469" y="3747776"/>
            <a:ext cx="4308225" cy="2906937"/>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6202F126-0244-88A4-9C72-77E66869D3F7}"/>
              </a:ext>
            </a:extLst>
          </p:cNvPr>
          <p:cNvSpPr txBox="1"/>
          <p:nvPr/>
        </p:nvSpPr>
        <p:spPr>
          <a:xfrm>
            <a:off x="7871227" y="3823401"/>
            <a:ext cx="2115516" cy="461665"/>
          </a:xfrm>
          <a:prstGeom prst="rect">
            <a:avLst/>
          </a:prstGeom>
          <a:noFill/>
        </p:spPr>
        <p:txBody>
          <a:bodyPr wrap="none" rtlCol="0">
            <a:spAutoFit/>
          </a:bodyPr>
          <a:lstStyle/>
          <a:p>
            <a:r>
              <a:rPr lang="en-GB" sz="2400" b="1" dirty="0">
                <a:solidFill>
                  <a:schemeClr val="accent1"/>
                </a:solidFill>
              </a:rPr>
              <a:t>weight update:</a:t>
            </a:r>
          </a:p>
        </p:txBody>
      </p:sp>
      <p:cxnSp>
        <p:nvCxnSpPr>
          <p:cNvPr id="33" name="Straight Arrow Connector 32">
            <a:extLst>
              <a:ext uri="{FF2B5EF4-FFF2-40B4-BE49-F238E27FC236}">
                <a16:creationId xmlns:a16="http://schemas.microsoft.com/office/drawing/2014/main" id="{52F511BE-0D93-2B85-8F6F-0863C8B9CCCA}"/>
              </a:ext>
            </a:extLst>
          </p:cNvPr>
          <p:cNvCxnSpPr>
            <a:cxnSpLocks/>
          </p:cNvCxnSpPr>
          <p:nvPr/>
        </p:nvCxnSpPr>
        <p:spPr>
          <a:xfrm>
            <a:off x="9695004" y="3410850"/>
            <a:ext cx="259655" cy="31057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FB17344-3E3F-9CB0-DBCF-B8A8792A8A00}"/>
                  </a:ext>
                </a:extLst>
              </p:cNvPr>
              <p:cNvSpPr txBox="1"/>
              <p:nvPr/>
            </p:nvSpPr>
            <p:spPr>
              <a:xfrm>
                <a:off x="8026415" y="5806061"/>
                <a:ext cx="2509020" cy="461665"/>
              </a:xfrm>
              <a:prstGeom prst="rect">
                <a:avLst/>
              </a:prstGeom>
              <a:noFill/>
            </p:spPr>
            <p:txBody>
              <a:bodyPr wrap="none" rtlCol="0">
                <a:spAutoFit/>
              </a:bodyPr>
              <a:lstStyle/>
              <a:p>
                <a14:m>
                  <m:oMath xmlns:m="http://schemas.openxmlformats.org/officeDocument/2006/math">
                    <m:r>
                      <a:rPr lang="en-GB" sz="2400" i="1">
                        <a:latin typeface="Cambria Math" panose="02040503050406030204" pitchFamily="18" charset="0"/>
                        <a:ea typeface="Cambria Math" panose="02040503050406030204" pitchFamily="18" charset="0"/>
                      </a:rPr>
                      <m:t>𝛼</m:t>
                    </m:r>
                  </m:oMath>
                </a14:m>
                <a:r>
                  <a:rPr lang="en-GB" sz="2400" dirty="0">
                    <a:solidFill>
                      <a:schemeClr val="accent1"/>
                    </a:solidFill>
                  </a:rPr>
                  <a:t> is a learning rate</a:t>
                </a:r>
              </a:p>
            </p:txBody>
          </p:sp>
        </mc:Choice>
        <mc:Fallback xmlns="">
          <p:sp>
            <p:nvSpPr>
              <p:cNvPr id="35" name="TextBox 34">
                <a:extLst>
                  <a:ext uri="{FF2B5EF4-FFF2-40B4-BE49-F238E27FC236}">
                    <a16:creationId xmlns:a16="http://schemas.microsoft.com/office/drawing/2014/main" id="{0FB17344-3E3F-9CB0-DBCF-B8A8792A8A00}"/>
                  </a:ext>
                </a:extLst>
              </p:cNvPr>
              <p:cNvSpPr txBox="1">
                <a:spLocks noRot="1" noChangeAspect="1" noMove="1" noResize="1" noEditPoints="1" noAdjustHandles="1" noChangeArrowheads="1" noChangeShapeType="1" noTextEdit="1"/>
              </p:cNvSpPr>
              <p:nvPr/>
            </p:nvSpPr>
            <p:spPr>
              <a:xfrm>
                <a:off x="8026415" y="5806061"/>
                <a:ext cx="2509020" cy="461665"/>
              </a:xfrm>
              <a:prstGeom prst="rect">
                <a:avLst/>
              </a:prstGeom>
              <a:blipFill>
                <a:blip r:embed="rId20"/>
                <a:stretch>
                  <a:fillRect t="-5263" r="-3030" b="-289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E6506E2-2EBB-02D2-3AF8-CB51088D6D86}"/>
                  </a:ext>
                </a:extLst>
              </p:cNvPr>
              <p:cNvSpPr/>
              <p:nvPr/>
            </p:nvSpPr>
            <p:spPr>
              <a:xfrm>
                <a:off x="8008695" y="6180320"/>
                <a:ext cx="318548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i="1" dirty="0" smtClean="0">
                          <a:latin typeface="Cambria Math" panose="02040503050406030204" pitchFamily="18" charset="0"/>
                          <a:ea typeface="Cambria Math" panose="02040503050406030204" pitchFamily="18" charset="0"/>
                        </a:rPr>
                        <m:t>𝑦</m:t>
                      </m:r>
                      <m:r>
                        <m:rPr>
                          <m:nor/>
                        </m:rPr>
                        <a:rPr lang="en-GB" sz="2400" b="0" i="0" smtClean="0">
                          <a:latin typeface="Cambria Math" panose="02040503050406030204" pitchFamily="18" charset="0"/>
                          <a:ea typeface="Cambria Math" panose="02040503050406030204" pitchFamily="18" charset="0"/>
                        </a:rPr>
                        <m:t> </m:t>
                      </m:r>
                      <m:r>
                        <m:rPr>
                          <m:nor/>
                        </m:rPr>
                        <a:rPr lang="en-GB" sz="2400" dirty="0">
                          <a:solidFill>
                            <a:schemeClr val="accent1"/>
                          </a:solidFill>
                        </a:rPr>
                        <m:t>is</m:t>
                      </m:r>
                      <m:r>
                        <m:rPr>
                          <m:nor/>
                        </m:rPr>
                        <a:rPr lang="en-GB" sz="2400" dirty="0">
                          <a:solidFill>
                            <a:schemeClr val="accent1"/>
                          </a:solidFill>
                        </a:rPr>
                        <m:t> </m:t>
                      </m:r>
                      <m:r>
                        <m:rPr>
                          <m:nor/>
                        </m:rPr>
                        <a:rPr lang="en-GB" sz="2400" b="0" i="0" dirty="0" smtClean="0">
                          <a:solidFill>
                            <a:schemeClr val="accent1"/>
                          </a:solidFill>
                        </a:rPr>
                        <m:t>a</m:t>
                      </m:r>
                      <m:r>
                        <m:rPr>
                          <m:nor/>
                        </m:rPr>
                        <a:rPr lang="en-GB" sz="2400" b="0" i="0" dirty="0" smtClean="0">
                          <a:solidFill>
                            <a:schemeClr val="accent1"/>
                          </a:solidFill>
                        </a:rPr>
                        <m:t> </m:t>
                      </m:r>
                      <m:r>
                        <m:rPr>
                          <m:nor/>
                        </m:rPr>
                        <a:rPr lang="en-GB" sz="2400" b="0" i="0" dirty="0" smtClean="0">
                          <a:solidFill>
                            <a:schemeClr val="accent1"/>
                          </a:solidFill>
                        </a:rPr>
                        <m:t>supervision</m:t>
                      </m:r>
                      <m:r>
                        <m:rPr>
                          <m:nor/>
                        </m:rPr>
                        <a:rPr lang="en-GB" sz="2400" b="0" i="0" dirty="0" smtClean="0">
                          <a:solidFill>
                            <a:schemeClr val="accent1"/>
                          </a:solidFill>
                        </a:rPr>
                        <m:t> </m:t>
                      </m:r>
                      <m:r>
                        <m:rPr>
                          <m:nor/>
                        </m:rPr>
                        <a:rPr lang="en-GB" sz="2400" b="0" i="0" dirty="0" smtClean="0">
                          <a:solidFill>
                            <a:schemeClr val="accent1"/>
                          </a:solidFill>
                        </a:rPr>
                        <m:t>signal</m:t>
                      </m:r>
                    </m:oMath>
                  </m:oMathPara>
                </a14:m>
                <a:endParaRPr lang="en-GB" sz="2400" dirty="0"/>
              </a:p>
            </p:txBody>
          </p:sp>
        </mc:Choice>
        <mc:Fallback xmlns="">
          <p:sp>
            <p:nvSpPr>
              <p:cNvPr id="5" name="Rectangle 4">
                <a:extLst>
                  <a:ext uri="{FF2B5EF4-FFF2-40B4-BE49-F238E27FC236}">
                    <a16:creationId xmlns:a16="http://schemas.microsoft.com/office/drawing/2014/main" id="{DE6506E2-2EBB-02D2-3AF8-CB51088D6D86}"/>
                  </a:ext>
                </a:extLst>
              </p:cNvPr>
              <p:cNvSpPr>
                <a:spLocks noRot="1" noChangeAspect="1" noMove="1" noResize="1" noEditPoints="1" noAdjustHandles="1" noChangeArrowheads="1" noChangeShapeType="1" noTextEdit="1"/>
              </p:cNvSpPr>
              <p:nvPr/>
            </p:nvSpPr>
            <p:spPr>
              <a:xfrm>
                <a:off x="8008695" y="6180320"/>
                <a:ext cx="3185487" cy="461665"/>
              </a:xfrm>
              <a:prstGeom prst="rect">
                <a:avLst/>
              </a:prstGeom>
              <a:blipFill>
                <a:blip r:embed="rId21"/>
                <a:stretch>
                  <a:fillRect t="-5263" b="-21053"/>
                </a:stretch>
              </a:blipFill>
            </p:spPr>
            <p:txBody>
              <a:bodyPr/>
              <a:lstStyle/>
              <a:p>
                <a:r>
                  <a:rPr lang="en-GB">
                    <a:noFill/>
                  </a:rPr>
                  <a:t> </a:t>
                </a:r>
              </a:p>
            </p:txBody>
          </p:sp>
        </mc:Fallback>
      </mc:AlternateContent>
      <p:pic>
        <p:nvPicPr>
          <p:cNvPr id="42" name="Picture 41">
            <a:extLst>
              <a:ext uri="{FF2B5EF4-FFF2-40B4-BE49-F238E27FC236}">
                <a16:creationId xmlns:a16="http://schemas.microsoft.com/office/drawing/2014/main" id="{EF384BD4-F57A-D326-5577-81236B1FCD88}"/>
              </a:ext>
            </a:extLst>
          </p:cNvPr>
          <p:cNvPicPr>
            <a:picLocks noChangeAspect="1"/>
          </p:cNvPicPr>
          <p:nvPr/>
        </p:nvPicPr>
        <p:blipFill>
          <a:blip r:embed="rId22"/>
          <a:stretch>
            <a:fillRect/>
          </a:stretch>
        </p:blipFill>
        <p:spPr>
          <a:xfrm>
            <a:off x="8401373" y="1551748"/>
            <a:ext cx="775380" cy="587641"/>
          </a:xfrm>
          <a:prstGeom prst="rect">
            <a:avLst/>
          </a:prstGeom>
        </p:spPr>
      </p:pic>
      <p:sp>
        <p:nvSpPr>
          <p:cNvPr id="8" name="TextBox 7">
            <a:extLst>
              <a:ext uri="{FF2B5EF4-FFF2-40B4-BE49-F238E27FC236}">
                <a16:creationId xmlns:a16="http://schemas.microsoft.com/office/drawing/2014/main" id="{FEC7973A-F3BD-4AB4-3F78-29B84051AA04}"/>
              </a:ext>
            </a:extLst>
          </p:cNvPr>
          <p:cNvSpPr txBox="1"/>
          <p:nvPr/>
        </p:nvSpPr>
        <p:spPr>
          <a:xfrm>
            <a:off x="6578615" y="3410850"/>
            <a:ext cx="811954" cy="461665"/>
          </a:xfrm>
          <a:prstGeom prst="rect">
            <a:avLst/>
          </a:prstGeom>
          <a:noFill/>
        </p:spPr>
        <p:txBody>
          <a:bodyPr wrap="none" rtlCol="0">
            <a:spAutoFit/>
          </a:bodyPr>
          <a:lstStyle/>
          <a:p>
            <a:r>
              <a:rPr lang="en-GB" sz="2400" dirty="0"/>
              <a:t>“cat”</a:t>
            </a:r>
          </a:p>
        </p:txBody>
      </p:sp>
    </p:spTree>
    <p:extLst>
      <p:ext uri="{BB962C8B-B14F-4D97-AF65-F5344CB8AC3E}">
        <p14:creationId xmlns:p14="http://schemas.microsoft.com/office/powerpoint/2010/main" val="1630964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18084</TotalTime>
  <Words>3347</Words>
  <Application>Microsoft Macintosh PowerPoint</Application>
  <PresentationFormat>Widescreen</PresentationFormat>
  <Paragraphs>475</Paragraphs>
  <Slides>39</Slides>
  <Notes>27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Cambria Math</vt:lpstr>
      <vt:lpstr>Times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Summerfield</dc:creator>
  <cp:lastModifiedBy>Christopher Summerfield</cp:lastModifiedBy>
  <cp:revision>248</cp:revision>
  <dcterms:created xsi:type="dcterms:W3CDTF">2022-06-03T11:33:23Z</dcterms:created>
  <dcterms:modified xsi:type="dcterms:W3CDTF">2023-07-22T06:58:33Z</dcterms:modified>
</cp:coreProperties>
</file>